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1"/>
  </p:notesMasterIdLst>
  <p:sldIdLst>
    <p:sldId id="266" r:id="rId2"/>
    <p:sldId id="275" r:id="rId3"/>
    <p:sldId id="268" r:id="rId4"/>
    <p:sldId id="257" r:id="rId5"/>
    <p:sldId id="258" r:id="rId6"/>
    <p:sldId id="259" r:id="rId7"/>
    <p:sldId id="260" r:id="rId8"/>
    <p:sldId id="271" r:id="rId9"/>
    <p:sldId id="264" r:id="rId10"/>
    <p:sldId id="265" r:id="rId11"/>
    <p:sldId id="261" r:id="rId12"/>
    <p:sldId id="267" r:id="rId13"/>
    <p:sldId id="272" r:id="rId14"/>
    <p:sldId id="273" r:id="rId15"/>
    <p:sldId id="274" r:id="rId16"/>
    <p:sldId id="270" r:id="rId17"/>
    <p:sldId id="262" r:id="rId18"/>
    <p:sldId id="263" r:id="rId19"/>
    <p:sldId id="269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23" d="100"/>
          <a:sy n="123" d="100"/>
        </p:scale>
        <p:origin x="-127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895857-1B6E-4E1B-8B1D-21C219ADB6E2}" type="datetimeFigureOut">
              <a:rPr lang="en-US" smtClean="0"/>
              <a:pPr/>
              <a:t>3/27/2009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04B431-1987-47C8-8C50-D597CF062CF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F5F97D-0A91-468B-ABA7-73876577C55B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Context is large scale</a:t>
            </a:r>
            <a:r>
              <a:rPr lang="en-US" baseline="0" smtClean="0"/>
              <a:t> SharePoint applications with lots of custom code. This approach is not for solutions that contain a few web parts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04B431-1987-47C8-8C50-D597CF062CF8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You need to use all four areas to get adequate</a:t>
            </a:r>
            <a:r>
              <a:rPr lang="en-US" baseline="0" smtClean="0"/>
              <a:t> test coverage. Excludes performance and accpetance testing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04B431-1987-47C8-8C50-D597CF062CF8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Basically creating manual test scripts,</a:t>
            </a:r>
            <a:r>
              <a:rPr lang="en-US" baseline="0" smtClean="0"/>
              <a:t> click here then click here and then verify the results.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04B431-1987-47C8-8C50-D597CF062CF8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04B431-1987-47C8-8C50-D597CF062CF8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04B431-1987-47C8-8C50-D597CF062CF8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Typemock</a:t>
            </a:r>
            <a:r>
              <a:rPr lang="en-US" baseline="0" smtClean="0"/>
              <a:t> using Jedi reflection alllows you to mock dependencies that you can’t mock with other mocking frameworks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04B431-1987-47C8-8C50-D597CF062CF8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Uses the isolate object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04B431-1987-47C8-8C50-D597CF062CF8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7DB3A9-A583-436A-95B1-ADA74A87560A}" type="datetimeFigureOut">
              <a:rPr lang="en-US" smtClean="0"/>
              <a:pPr/>
              <a:t>3/27/2009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4E32A0-D0ED-4A95-9C10-981F3B5AB2F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foot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30187"/>
            <a:ext cx="9144000" cy="827813"/>
          </a:xfrm>
          <a:prstGeom prst="rect">
            <a:avLst/>
          </a:prstGeom>
        </p:spPr>
      </p:pic>
      <p:sp>
        <p:nvSpPr>
          <p:cNvPr id="9" name="Title Placeholder 10"/>
          <p:cNvSpPr txBox="1">
            <a:spLocks/>
          </p:cNvSpPr>
          <p:nvPr/>
        </p:nvSpPr>
        <p:spPr>
          <a:xfrm>
            <a:off x="457200" y="1524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Click to edit Master title style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7DB3A9-A583-436A-95B1-ADA74A87560A}" type="datetimeFigureOut">
              <a:rPr lang="en-US" smtClean="0"/>
              <a:pPr/>
              <a:t>3/27/2009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4E32A0-D0ED-4A95-9C10-981F3B5AB2F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7DB3A9-A583-436A-95B1-ADA74A87560A}" type="datetimeFigureOut">
              <a:rPr lang="en-US" smtClean="0"/>
              <a:pPr/>
              <a:t>3/27/2009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4E32A0-D0ED-4A95-9C10-981F3B5AB2F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7DB3A9-A583-436A-95B1-ADA74A87560A}" type="datetimeFigureOut">
              <a:rPr lang="en-US" smtClean="0"/>
              <a:pPr/>
              <a:t>3/27/2009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4E32A0-D0ED-4A95-9C10-981F3B5AB2F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8229600" cy="4525963"/>
          </a:xfrm>
        </p:spPr>
        <p:txBody>
          <a:bodyPr/>
          <a:lstStyle>
            <a:lvl1pPr>
              <a:defRPr>
                <a:latin typeface="Franklin Gothic Book" pitchFamily="34" charset="0"/>
              </a:defRPr>
            </a:lvl1pPr>
          </a:lstStyle>
          <a:p>
            <a:pPr lvl="0"/>
            <a:r>
              <a:rPr lang="en-US" sz="2400" smtClean="0"/>
              <a:t>Click to edit Master text styles</a:t>
            </a:r>
          </a:p>
        </p:txBody>
      </p:sp>
      <p:sp>
        <p:nvSpPr>
          <p:cNvPr id="7" name="Title Placeholder 10"/>
          <p:cNvSpPr>
            <a:spLocks noGrp="1"/>
          </p:cNvSpPr>
          <p:nvPr>
            <p:ph type="title"/>
          </p:nvPr>
        </p:nvSpPr>
        <p:spPr>
          <a:xfrm>
            <a:off x="2133600" y="76200"/>
            <a:ext cx="67056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3200" dirty="0">
                <a:solidFill>
                  <a:srgbClr val="0070C0"/>
                </a:solidFill>
                <a:latin typeface="Franklin Gothic Demi" pitchFamily="34" charset="0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lang="en-US" sz="4000" b="1" cap="all" dirty="0">
                <a:solidFill>
                  <a:srgbClr val="0070C0"/>
                </a:solidFill>
                <a:latin typeface="Franklin Gothic Demi" pitchFamily="34" charset="0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7DB3A9-A583-436A-95B1-ADA74A87560A}" type="datetimeFigureOut">
              <a:rPr lang="en-US" smtClean="0"/>
              <a:pPr/>
              <a:t>3/27/2009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4E32A0-D0ED-4A95-9C10-981F3B5AB2F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7DB3A9-A583-436A-95B1-ADA74A87560A}" type="datetimeFigureOut">
              <a:rPr lang="en-US" smtClean="0"/>
              <a:pPr/>
              <a:t>3/27/2009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4E32A0-D0ED-4A95-9C10-981F3B5AB2F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7DB3A9-A583-436A-95B1-ADA74A87560A}" type="datetimeFigureOut">
              <a:rPr lang="en-US" smtClean="0"/>
              <a:pPr/>
              <a:t>3/27/2009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4E32A0-D0ED-4A95-9C10-981F3B5AB2F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7DB3A9-A583-436A-95B1-ADA74A87560A}" type="datetimeFigureOut">
              <a:rPr lang="en-US" smtClean="0"/>
              <a:pPr/>
              <a:t>3/27/2009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4E32A0-D0ED-4A95-9C10-981F3B5AB2F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7DB3A9-A583-436A-95B1-ADA74A87560A}" type="datetimeFigureOut">
              <a:rPr lang="en-US" smtClean="0"/>
              <a:pPr/>
              <a:t>3/27/2009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4E32A0-D0ED-4A95-9C10-981F3B5AB2F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7DB3A9-A583-436A-95B1-ADA74A87560A}" type="datetimeFigureOut">
              <a:rPr lang="en-US" smtClean="0"/>
              <a:pPr/>
              <a:t>3/27/2009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4E32A0-D0ED-4A95-9C10-981F3B5AB2F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7DB3A9-A583-436A-95B1-ADA74A87560A}" type="datetimeFigureOut">
              <a:rPr lang="en-US" smtClean="0"/>
              <a:pPr/>
              <a:t>3/27/2009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4E32A0-D0ED-4A95-9C10-981F3B5AB2F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ppt_template_con_lab.jp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A47DB3A9-A583-436A-95B1-ADA74A87560A}" type="datetimeFigureOut">
              <a:rPr lang="en-US" smtClean="0"/>
              <a:pPr/>
              <a:t>3/27/2009</a:t>
            </a:fld>
            <a:endParaRPr lang="en-US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24E32A0-D0ED-4A95-9C10-981F3B5AB2F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itle Placeholder 10"/>
          <p:cNvSpPr>
            <a:spLocks noGrp="1"/>
          </p:cNvSpPr>
          <p:nvPr>
            <p:ph type="title"/>
          </p:nvPr>
        </p:nvSpPr>
        <p:spPr>
          <a:xfrm>
            <a:off x="2590800" y="76200"/>
            <a:ext cx="5943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kkelin@infusion.com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arcclifton.com/tabid/87/Default.aspx" TargetMode="External"/><Relationship Id="rId2" Type="http://schemas.openxmlformats.org/officeDocument/2006/relationships/hyperlink" Target="http://xunitpatterns.com/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 Box 5"/>
          <p:cNvSpPr txBox="1">
            <a:spLocks noChangeArrowheads="1"/>
          </p:cNvSpPr>
          <p:nvPr/>
        </p:nvSpPr>
        <p:spPr bwMode="auto">
          <a:xfrm>
            <a:off x="3657600" y="1187450"/>
            <a:ext cx="5334000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dirty="0">
                <a:solidFill>
                  <a:schemeClr val="bg1"/>
                </a:solidFill>
              </a:rPr>
              <a:t>SMTC</a:t>
            </a:r>
          </a:p>
          <a:p>
            <a:pPr algn="ctr">
              <a:spcBef>
                <a:spcPct val="50000"/>
              </a:spcBef>
            </a:pPr>
            <a:r>
              <a:rPr lang="en-US" b="1" dirty="0" err="1" smtClean="0">
                <a:solidFill>
                  <a:schemeClr val="bg1"/>
                </a:solidFill>
              </a:rPr>
              <a:t>Wenem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Rmnrnr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9220" name="Text Box 6"/>
          <p:cNvSpPr txBox="1">
            <a:spLocks noChangeArrowheads="1"/>
          </p:cNvSpPr>
          <p:nvPr/>
        </p:nvSpPr>
        <p:spPr bwMode="auto">
          <a:xfrm>
            <a:off x="228600" y="2743200"/>
            <a:ext cx="3276600" cy="257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 smtClean="0">
                <a:solidFill>
                  <a:schemeClr val="bg1"/>
                </a:solidFill>
              </a:rPr>
              <a:t>XNXNXNNXNX</a:t>
            </a:r>
            <a:endParaRPr lang="en-US" sz="1400" b="1" dirty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</a:pPr>
            <a:r>
              <a:rPr lang="en-US" sz="1400" b="1" dirty="0" smtClean="0">
                <a:solidFill>
                  <a:schemeClr val="bg1"/>
                </a:solidFill>
              </a:rPr>
              <a:t>SNS, </a:t>
            </a:r>
            <a:r>
              <a:rPr lang="en-US" sz="1400" b="1" dirty="0" err="1" smtClean="0">
                <a:solidFill>
                  <a:schemeClr val="bg1"/>
                </a:solidFill>
              </a:rPr>
              <a:t>Endndj</a:t>
            </a:r>
            <a:r>
              <a:rPr lang="en-US" sz="1400" b="1" dirty="0" smtClean="0">
                <a:solidFill>
                  <a:schemeClr val="bg1"/>
                </a:solidFill>
              </a:rPr>
              <a:t> </a:t>
            </a:r>
            <a:r>
              <a:rPr lang="en-US" sz="1400" b="1" dirty="0" err="1" smtClean="0">
                <a:solidFill>
                  <a:schemeClr val="bg1"/>
                </a:solidFill>
              </a:rPr>
              <a:t>Hsmnwmd</a:t>
            </a:r>
            <a:endParaRPr lang="en-US" sz="1400" b="1" dirty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</a:pPr>
            <a:r>
              <a:rPr lang="en-US" sz="1400" b="1" dirty="0" smtClean="0">
                <a:solidFill>
                  <a:schemeClr val="bg1"/>
                </a:solidFill>
              </a:rPr>
              <a:t>ndvbsn@infusion.com</a:t>
            </a:r>
            <a:endParaRPr lang="en-US" sz="1400" b="1" dirty="0">
              <a:solidFill>
                <a:schemeClr val="bg1"/>
              </a:solidFill>
            </a:endParaRPr>
          </a:p>
          <a:p>
            <a:pPr algn="r">
              <a:spcBef>
                <a:spcPct val="50000"/>
              </a:spcBef>
            </a:pPr>
            <a:endParaRPr lang="en-US" sz="1400" b="1" dirty="0">
              <a:solidFill>
                <a:schemeClr val="bg1"/>
              </a:solidFill>
            </a:endParaRPr>
          </a:p>
          <a:p>
            <a:pPr algn="r">
              <a:spcBef>
                <a:spcPct val="50000"/>
              </a:spcBef>
            </a:pPr>
            <a:endParaRPr lang="en-US" sz="1400" b="1" dirty="0">
              <a:solidFill>
                <a:schemeClr val="bg1"/>
              </a:solidFill>
            </a:endParaRPr>
          </a:p>
          <a:p>
            <a:pPr algn="r">
              <a:spcBef>
                <a:spcPct val="50000"/>
              </a:spcBef>
            </a:pPr>
            <a:endParaRPr lang="en-US" sz="1400" b="1" dirty="0">
              <a:solidFill>
                <a:schemeClr val="bg1"/>
              </a:solidFill>
            </a:endParaRPr>
          </a:p>
          <a:p>
            <a:pPr algn="r">
              <a:spcBef>
                <a:spcPct val="50000"/>
              </a:spcBef>
            </a:pPr>
            <a:endParaRPr lang="en-US" sz="1400" b="1" dirty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</a:pPr>
            <a:r>
              <a:rPr lang="en-US" sz="1400" b="1" dirty="0" smtClean="0">
                <a:solidFill>
                  <a:schemeClr val="bg1"/>
                </a:solidFill>
              </a:rPr>
              <a:t>August 29, 2007</a:t>
            </a:r>
            <a:endParaRPr lang="en-US" sz="1400" b="1" dirty="0">
              <a:solidFill>
                <a:schemeClr val="bg1"/>
              </a:solidFill>
            </a:endParaRPr>
          </a:p>
        </p:txBody>
      </p:sp>
      <p:pic>
        <p:nvPicPr>
          <p:cNvPr id="5" name="Picture 4" descr="title_092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1000" y="2743200"/>
            <a:ext cx="7391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mtClean="0">
                <a:solidFill>
                  <a:srgbClr val="0070C0"/>
                </a:solidFill>
              </a:rPr>
              <a:t>Unit Testing Custom SharePoint Solutions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3429000"/>
            <a:ext cx="25296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Kyle Kelin</a:t>
            </a:r>
          </a:p>
          <a:p>
            <a:r>
              <a:rPr lang="en-US" smtClean="0">
                <a:hlinkClick r:id="rId4"/>
              </a:rPr>
              <a:t>kkelin@infusion.com</a:t>
            </a:r>
            <a:endParaRPr lang="en-US" smtClean="0"/>
          </a:p>
          <a:p>
            <a:r>
              <a:rPr lang="en-US" smtClean="0"/>
              <a:t>http://dotnetmafia.com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0" y="838200"/>
            <a:ext cx="6705600" cy="685800"/>
          </a:xfrm>
        </p:spPr>
        <p:txBody>
          <a:bodyPr/>
          <a:lstStyle/>
          <a:p>
            <a:r>
              <a:rPr lang="en-US" smtClean="0"/>
              <a:t>TypeMock to the Rescue</a:t>
            </a:r>
            <a:endParaRPr lang="en-US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2438400"/>
            <a:ext cx="3065443" cy="355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4648200" y="2133600"/>
            <a:ext cx="3581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mtClean="0"/>
          </a:p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What is mocking?</a:t>
            </a:r>
          </a:p>
          <a:p>
            <a:r>
              <a:rPr lang="en-US" smtClean="0"/>
              <a:t>Why do we care about it?</a:t>
            </a:r>
          </a:p>
          <a:p>
            <a:r>
              <a:rPr lang="en-US" smtClean="0"/>
              <a:t>How does it help us right better code?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Mocking</a:t>
            </a:r>
            <a:br>
              <a:rPr lang="en-US" smtClean="0"/>
            </a:b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mtClean="0"/>
              <a:t>Pros</a:t>
            </a:r>
          </a:p>
          <a:p>
            <a:pPr lvl="1">
              <a:buFont typeface="Wingdings" pitchFamily="2" charset="2"/>
              <a:buChar char="§"/>
            </a:pPr>
            <a:r>
              <a:rPr lang="en-US" smtClean="0"/>
              <a:t>Isolate external dependencies</a:t>
            </a:r>
          </a:p>
          <a:p>
            <a:pPr lvl="1">
              <a:buFont typeface="Wingdings" pitchFamily="2" charset="2"/>
              <a:buChar char="§"/>
            </a:pPr>
            <a:r>
              <a:rPr lang="en-US" smtClean="0"/>
              <a:t>Tests execute fast and can be automated</a:t>
            </a:r>
          </a:p>
          <a:p>
            <a:pPr lvl="1">
              <a:buFont typeface="Wingdings" pitchFamily="2" charset="2"/>
              <a:buChar char="§"/>
            </a:pPr>
            <a:r>
              <a:rPr lang="en-US" smtClean="0"/>
              <a:t>No need to maintain separate stubs</a:t>
            </a:r>
          </a:p>
          <a:p>
            <a:pPr>
              <a:buNone/>
            </a:pPr>
            <a:endParaRPr lang="en-US" smtClean="0"/>
          </a:p>
          <a:p>
            <a:pPr>
              <a:buNone/>
            </a:pPr>
            <a:r>
              <a:rPr lang="en-US" smtClean="0"/>
              <a:t>Cons</a:t>
            </a:r>
          </a:p>
          <a:p>
            <a:pPr lvl="1">
              <a:buFont typeface="Wingdings" pitchFamily="2" charset="2"/>
              <a:buChar char="§"/>
            </a:pPr>
            <a:r>
              <a:rPr lang="en-US" smtClean="0"/>
              <a:t>High learning curve</a:t>
            </a:r>
          </a:p>
          <a:p>
            <a:pPr lvl="1">
              <a:buFont typeface="Wingdings" pitchFamily="2" charset="2"/>
              <a:buChar char="§"/>
            </a:pPr>
            <a:r>
              <a:rPr lang="en-US" smtClean="0"/>
              <a:t>Difficult for newcomers</a:t>
            </a:r>
          </a:p>
          <a:p>
            <a:pPr lvl="1">
              <a:buFont typeface="Wingdings" pitchFamily="2" charset="2"/>
              <a:buChar char="§"/>
            </a:pPr>
            <a:r>
              <a:rPr lang="en-US" smtClean="0"/>
              <a:t>Lots of effort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Mocking</a:t>
            </a:r>
            <a:br>
              <a:rPr lang="en-US" smtClean="0"/>
            </a:b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67000" y="152400"/>
            <a:ext cx="5181600" cy="533400"/>
          </a:xfrm>
        </p:spPr>
        <p:txBody>
          <a:bodyPr/>
          <a:lstStyle/>
          <a:p>
            <a:r>
              <a:rPr smtClean="0"/>
              <a:t>TypeMock Style of Testing</a:t>
            </a:r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57200" y="1219200"/>
            <a:ext cx="6135398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smtClean="0"/>
              <a:t>Arrange – Act – Assert (AAA)</a:t>
            </a:r>
          </a:p>
          <a:p>
            <a:endParaRPr lang="en-US" sz="3600" smtClean="0"/>
          </a:p>
          <a:p>
            <a:r>
              <a:rPr lang="en-US" sz="3600" smtClean="0"/>
              <a:t>Natural Mocks</a:t>
            </a:r>
          </a:p>
          <a:p>
            <a:endParaRPr lang="en-US" sz="3600" smtClean="0"/>
          </a:p>
          <a:p>
            <a:r>
              <a:rPr lang="en-US" sz="3600" smtClean="0"/>
              <a:t>Reflective Mocks</a:t>
            </a:r>
            <a:endParaRPr lang="en-US" sz="3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1066800"/>
            <a:ext cx="8610600" cy="4525963"/>
          </a:xfrm>
        </p:spPr>
        <p:txBody>
          <a:bodyPr/>
          <a:lstStyle/>
          <a:p>
            <a:pPr>
              <a:buNone/>
            </a:pPr>
            <a:r>
              <a:rPr lang="en-US" smtClean="0"/>
              <a:t> </a:t>
            </a:r>
            <a:r>
              <a:rPr lang="en-US" sz="1800" smtClean="0">
                <a:latin typeface="+mn-lt"/>
              </a:rPr>
              <a:t>// ARRANGE</a:t>
            </a:r>
          </a:p>
          <a:p>
            <a:pPr>
              <a:buNone/>
            </a:pPr>
            <a:r>
              <a:rPr lang="en-US" sz="1800" smtClean="0">
                <a:latin typeface="+mn-lt"/>
              </a:rPr>
              <a:t>Product </a:t>
            </a:r>
            <a:r>
              <a:rPr lang="en-US" sz="1800" smtClean="0">
                <a:latin typeface="+mn-lt"/>
              </a:rPr>
              <a:t>fakeProduct </a:t>
            </a:r>
            <a:r>
              <a:rPr lang="en-US" sz="1800" smtClean="0">
                <a:latin typeface="+mn-lt"/>
              </a:rPr>
              <a:t>= Isolate.Fake.Instance&lt;Product&gt;();</a:t>
            </a:r>
            <a:endParaRPr lang="en-US" sz="1800" smtClean="0">
              <a:latin typeface="+mn-lt"/>
            </a:endParaRPr>
          </a:p>
          <a:p>
            <a:pPr>
              <a:buNone/>
            </a:pPr>
            <a:r>
              <a:rPr lang="en-US" sz="1800" smtClean="0">
                <a:latin typeface="+mn-lt"/>
              </a:rPr>
              <a:t>Isolate.WhenCalled</a:t>
            </a:r>
            <a:r>
              <a:rPr lang="en-US" sz="1800" smtClean="0">
                <a:latin typeface="+mn-lt"/>
              </a:rPr>
              <a:t>(() =&gt; fakeProduct.CalculatePrice(0)).WillReturn(120);</a:t>
            </a:r>
          </a:p>
          <a:p>
            <a:pPr>
              <a:buNone/>
            </a:pPr>
            <a:endParaRPr lang="en-US" sz="1800" smtClean="0">
              <a:latin typeface="+mn-lt"/>
            </a:endParaRPr>
          </a:p>
          <a:p>
            <a:pPr>
              <a:buNone/>
            </a:pPr>
            <a:r>
              <a:rPr lang="en-US" sz="1800" smtClean="0">
                <a:latin typeface="+mn-lt"/>
              </a:rPr>
              <a:t>// </a:t>
            </a:r>
            <a:r>
              <a:rPr lang="en-US" sz="1800" smtClean="0">
                <a:latin typeface="+mn-lt"/>
              </a:rPr>
              <a:t>ACT</a:t>
            </a:r>
          </a:p>
          <a:p>
            <a:pPr>
              <a:buNone/>
            </a:pPr>
            <a:r>
              <a:rPr lang="en-US" sz="1800" smtClean="0">
                <a:latin typeface="+mn-lt"/>
              </a:rPr>
              <a:t>ProductHandler </a:t>
            </a:r>
            <a:r>
              <a:rPr lang="en-US" sz="1800" smtClean="0">
                <a:latin typeface="+mn-lt"/>
              </a:rPr>
              <a:t>handler = new ProductHandler();</a:t>
            </a:r>
          </a:p>
          <a:p>
            <a:pPr>
              <a:buNone/>
            </a:pPr>
            <a:r>
              <a:rPr lang="en-US" sz="1800" smtClean="0">
                <a:latin typeface="+mn-lt"/>
              </a:rPr>
              <a:t>double </a:t>
            </a:r>
            <a:r>
              <a:rPr lang="en-US" sz="1800" smtClean="0">
                <a:latin typeface="+mn-lt"/>
              </a:rPr>
              <a:t>result = handler.CalculateProductsYearlyNetWorth(fakeProduct, 1, 20);</a:t>
            </a:r>
          </a:p>
          <a:p>
            <a:pPr>
              <a:buNone/>
            </a:pPr>
            <a:endParaRPr lang="en-US" sz="1800" smtClean="0">
              <a:latin typeface="+mn-lt"/>
            </a:endParaRPr>
          </a:p>
          <a:p>
            <a:pPr>
              <a:buNone/>
            </a:pPr>
            <a:r>
              <a:rPr lang="en-US" sz="1800" smtClean="0">
                <a:latin typeface="+mn-lt"/>
              </a:rPr>
              <a:t>// </a:t>
            </a:r>
            <a:r>
              <a:rPr lang="en-US" sz="1800" smtClean="0">
                <a:latin typeface="+mn-lt"/>
              </a:rPr>
              <a:t>ASSERT</a:t>
            </a:r>
          </a:p>
          <a:p>
            <a:pPr>
              <a:buNone/>
            </a:pPr>
            <a:r>
              <a:rPr lang="en-US" sz="1800" smtClean="0">
                <a:latin typeface="+mn-lt"/>
              </a:rPr>
              <a:t>Assert.AreEqual(102</a:t>
            </a:r>
            <a:r>
              <a:rPr lang="en-US" sz="1800" smtClean="0">
                <a:latin typeface="+mn-lt"/>
              </a:rPr>
              <a:t>, result);</a:t>
            </a:r>
            <a:endParaRPr lang="en-US" sz="1800">
              <a:latin typeface="+mn-lt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/>
            </a:r>
            <a:br>
              <a:rPr smtClean="0"/>
            </a:br>
            <a:r>
              <a:rPr smtClean="0">
                <a:latin typeface="+mj-lt"/>
              </a:rPr>
              <a:t>Arrange </a:t>
            </a:r>
            <a:r>
              <a:rPr smtClean="0">
                <a:latin typeface="+mj-lt"/>
              </a:rPr>
              <a:t>– Act – Assert (AAA)</a:t>
            </a:r>
            <a:r>
              <a:rPr smtClean="0"/>
              <a:t/>
            </a:r>
            <a:br>
              <a:rPr smtClean="0"/>
            </a:b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1800" smtClean="0">
                <a:latin typeface="+mn-lt"/>
              </a:rPr>
              <a:t> using (RecordExpectations rec = RecorderManager.StartRecording())</a:t>
            </a:r>
          </a:p>
          <a:p>
            <a:pPr>
              <a:buNone/>
            </a:pPr>
            <a:r>
              <a:rPr lang="en-US" sz="1800" smtClean="0">
                <a:latin typeface="+mn-lt"/>
              </a:rPr>
              <a:t> </a:t>
            </a:r>
            <a:r>
              <a:rPr lang="en-US" sz="1800" smtClean="0">
                <a:latin typeface="+mn-lt"/>
              </a:rPr>
              <a:t>{</a:t>
            </a:r>
            <a:endParaRPr lang="en-US" sz="1800" smtClean="0">
              <a:latin typeface="+mn-lt"/>
            </a:endParaRPr>
          </a:p>
          <a:p>
            <a:pPr>
              <a:buNone/>
            </a:pPr>
            <a:r>
              <a:rPr lang="en-US" sz="1800" smtClean="0">
                <a:latin typeface="+mn-lt"/>
              </a:rPr>
              <a:t>	Product </a:t>
            </a:r>
            <a:r>
              <a:rPr lang="en-US" sz="1800" smtClean="0">
                <a:latin typeface="+mn-lt"/>
              </a:rPr>
              <a:t>p = new Product();</a:t>
            </a:r>
          </a:p>
          <a:p>
            <a:pPr>
              <a:buNone/>
            </a:pPr>
            <a:r>
              <a:rPr lang="en-US" sz="1800" smtClean="0">
                <a:latin typeface="+mn-lt"/>
              </a:rPr>
              <a:t>	rec.ExpectAndReturn(p.CalculatePrice(0</a:t>
            </a:r>
            <a:r>
              <a:rPr lang="en-US" sz="1800" smtClean="0">
                <a:latin typeface="+mn-lt"/>
              </a:rPr>
              <a:t>), 120).RepeatAlways();</a:t>
            </a:r>
          </a:p>
          <a:p>
            <a:pPr>
              <a:buNone/>
            </a:pPr>
            <a:r>
              <a:rPr lang="en-US" sz="1800" smtClean="0">
                <a:latin typeface="+mn-lt"/>
              </a:rPr>
              <a:t>}</a:t>
            </a:r>
            <a:endParaRPr lang="en-US" sz="1800" smtClean="0">
              <a:latin typeface="+mn-lt"/>
            </a:endParaRPr>
          </a:p>
          <a:p>
            <a:pPr>
              <a:buNone/>
            </a:pPr>
            <a:endParaRPr lang="en-US" sz="1800" smtClean="0">
              <a:latin typeface="+mn-lt"/>
            </a:endParaRPr>
          </a:p>
          <a:p>
            <a:pPr>
              <a:buNone/>
            </a:pPr>
            <a:r>
              <a:rPr lang="en-US" sz="1800" smtClean="0">
                <a:latin typeface="+mn-lt"/>
              </a:rPr>
              <a:t>ProductHandler </a:t>
            </a:r>
            <a:r>
              <a:rPr lang="en-US" sz="1800" smtClean="0">
                <a:latin typeface="+mn-lt"/>
              </a:rPr>
              <a:t>handler = new ProductHandler();</a:t>
            </a:r>
          </a:p>
          <a:p>
            <a:pPr>
              <a:buNone/>
            </a:pPr>
            <a:r>
              <a:rPr lang="en-US" sz="1800" smtClean="0">
                <a:latin typeface="+mn-lt"/>
              </a:rPr>
              <a:t>double </a:t>
            </a:r>
            <a:r>
              <a:rPr lang="en-US" sz="1800" smtClean="0">
                <a:latin typeface="+mn-lt"/>
              </a:rPr>
              <a:t>result = handler.CalculateProductsYearlyNetWorth(fakeProduct, 1, 20);</a:t>
            </a:r>
          </a:p>
          <a:p>
            <a:pPr>
              <a:buNone/>
            </a:pPr>
            <a:endParaRPr lang="en-US" sz="1800" smtClean="0">
              <a:latin typeface="+mn-lt"/>
            </a:endParaRPr>
          </a:p>
          <a:p>
            <a:pPr>
              <a:buNone/>
            </a:pPr>
            <a:r>
              <a:rPr lang="en-US" sz="1800" smtClean="0">
                <a:latin typeface="+mn-lt"/>
              </a:rPr>
              <a:t>// </a:t>
            </a:r>
            <a:r>
              <a:rPr lang="en-US" sz="1800" smtClean="0">
                <a:latin typeface="+mn-lt"/>
              </a:rPr>
              <a:t>ASSERT</a:t>
            </a:r>
          </a:p>
          <a:p>
            <a:pPr>
              <a:buNone/>
            </a:pPr>
            <a:r>
              <a:rPr lang="en-US" sz="1800" smtClean="0">
                <a:latin typeface="+mn-lt"/>
              </a:rPr>
              <a:t>Assert.AreEqual(102</a:t>
            </a:r>
            <a:r>
              <a:rPr lang="en-US" sz="1800" smtClean="0">
                <a:latin typeface="+mn-lt"/>
              </a:rPr>
              <a:t>, result);</a:t>
            </a:r>
            <a:endParaRPr lang="en-US" sz="1800">
              <a:latin typeface="+mn-lt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/>
              <a:t/>
            </a:r>
            <a:br>
              <a:rPr smtClean="0"/>
            </a:br>
            <a:r>
              <a:rPr smtClean="0">
                <a:latin typeface="+mn-lt"/>
              </a:rPr>
              <a:t>Natural </a:t>
            </a:r>
            <a:r>
              <a:rPr smtClean="0">
                <a:latin typeface="+mn-lt"/>
              </a:rPr>
              <a:t>Mocks</a:t>
            </a:r>
            <a:r>
              <a:rPr smtClean="0"/>
              <a:t/>
            </a:r>
            <a:br>
              <a:rPr smtClean="0"/>
            </a:b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143000"/>
            <a:ext cx="6705600" cy="685800"/>
          </a:xfrm>
        </p:spPr>
        <p:txBody>
          <a:bodyPr/>
          <a:lstStyle/>
          <a:p>
            <a:r>
              <a:rPr lang="en-US" smtClean="0"/>
              <a:t>DEMO</a:t>
            </a:r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Nunit</a:t>
            </a:r>
          </a:p>
          <a:p>
            <a:r>
              <a:rPr lang="en-US" smtClean="0"/>
              <a:t>MSTest</a:t>
            </a:r>
            <a:endParaRPr lang="en-US" smtClean="0"/>
          </a:p>
          <a:p>
            <a:r>
              <a:rPr lang="en-US" smtClean="0"/>
              <a:t>Rhino Mocks</a:t>
            </a:r>
          </a:p>
          <a:p>
            <a:r>
              <a:rPr lang="en-US" smtClean="0"/>
              <a:t>TypeMock</a:t>
            </a:r>
          </a:p>
          <a:p>
            <a:r>
              <a:rPr lang="en-US" smtClean="0"/>
              <a:t>TestRunner.net</a:t>
            </a:r>
          </a:p>
          <a:p>
            <a:r>
              <a:rPr lang="en-US" smtClean="0"/>
              <a:t>SPTypeMock project</a:t>
            </a:r>
          </a:p>
          <a:p>
            <a:pPr>
              <a:buNone/>
            </a:pPr>
            <a:r>
              <a:rPr lang="en-US" smtClean="0"/>
              <a:t>	</a:t>
            </a:r>
            <a:r>
              <a:rPr lang="en-US" smtClean="0"/>
              <a:t>http</a:t>
            </a:r>
            <a:r>
              <a:rPr lang="en-US" smtClean="0"/>
              <a:t>://www.codeplex.com/SPTypeMock</a:t>
            </a:r>
            <a:endParaRPr lang="en-US" smtClean="0"/>
          </a:p>
          <a:p>
            <a:r>
              <a:rPr lang="en-US" smtClean="0"/>
              <a:t>Selenium</a:t>
            </a:r>
          </a:p>
          <a:p>
            <a:r>
              <a:rPr lang="en-US" smtClean="0"/>
              <a:t>Watir</a:t>
            </a:r>
          </a:p>
          <a:p>
            <a:pPr>
              <a:buNone/>
            </a:pPr>
            <a:endParaRPr lang="en-US" smtClean="0"/>
          </a:p>
          <a:p>
            <a:pPr>
              <a:buNone/>
            </a:pPr>
            <a:r>
              <a:rPr lang="en-US" smtClean="0"/>
              <a:t>What else?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Tools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Typemock.com</a:t>
            </a:r>
          </a:p>
          <a:p>
            <a:r>
              <a:rPr lang="en-US" u="sng" smtClean="0">
                <a:hlinkClick r:id="rId2"/>
              </a:rPr>
              <a:t>http://xunitpatterns.com/</a:t>
            </a:r>
            <a:endParaRPr lang="en-US" u="sng" smtClean="0"/>
          </a:p>
          <a:p>
            <a:r>
              <a:rPr lang="en-US" u="sng" smtClean="0">
                <a:hlinkClick r:id="rId3"/>
              </a:rPr>
              <a:t>http://www.marcclifton.com/tabid/87/Default.aspx</a:t>
            </a:r>
            <a:endParaRPr lang="en-US" u="sng" smtClean="0"/>
          </a:p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Resources</a:t>
            </a:r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30479"/>
            <a:ext cx="5105400" cy="6888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 rot="1209751">
            <a:off x="5453676" y="880556"/>
            <a:ext cx="3352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smtClean="0"/>
              <a:t>Dirty’s Tavern</a:t>
            </a:r>
          </a:p>
          <a:p>
            <a:r>
              <a:rPr lang="en-US" sz="3200" smtClean="0"/>
              <a:t>2</a:t>
            </a:r>
            <a:r>
              <a:rPr lang="en-US" sz="3200" baseline="30000" smtClean="0"/>
              <a:t>nd</a:t>
            </a:r>
            <a:r>
              <a:rPr lang="en-US" sz="3200" smtClean="0"/>
              <a:t> and Elgin</a:t>
            </a:r>
          </a:p>
          <a:p>
            <a:endParaRPr lang="en-US" sz="3200" smtClean="0"/>
          </a:p>
          <a:p>
            <a:r>
              <a:rPr lang="en-US" sz="3200" smtClean="0"/>
              <a:t>Immediately after</a:t>
            </a:r>
          </a:p>
          <a:p>
            <a:r>
              <a:rPr lang="en-US" sz="3200" smtClean="0"/>
              <a:t>prize drawings</a:t>
            </a:r>
            <a:endParaRPr lang="en-US" sz="3200"/>
          </a:p>
        </p:txBody>
      </p:sp>
      <p:sp>
        <p:nvSpPr>
          <p:cNvPr id="6" name="TextBox 5"/>
          <p:cNvSpPr txBox="1"/>
          <p:nvPr/>
        </p:nvSpPr>
        <p:spPr>
          <a:xfrm>
            <a:off x="5410200" y="4572000"/>
            <a:ext cx="335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beer and food provided by</a:t>
            </a:r>
          </a:p>
          <a:p>
            <a:endParaRPr lang="en-US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24600" y="5029200"/>
            <a:ext cx="267652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30479"/>
            <a:ext cx="5105400" cy="6888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 rot="1209751">
            <a:off x="5453676" y="880556"/>
            <a:ext cx="3352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smtClean="0"/>
              <a:t>Dirty’s Tavern</a:t>
            </a:r>
          </a:p>
          <a:p>
            <a:r>
              <a:rPr lang="en-US" sz="3200" smtClean="0"/>
              <a:t>2</a:t>
            </a:r>
            <a:r>
              <a:rPr lang="en-US" sz="3200" baseline="30000" smtClean="0"/>
              <a:t>nd</a:t>
            </a:r>
            <a:r>
              <a:rPr lang="en-US" sz="3200" smtClean="0"/>
              <a:t> and Elgin</a:t>
            </a:r>
          </a:p>
          <a:p>
            <a:endParaRPr lang="en-US" sz="3200" smtClean="0"/>
          </a:p>
          <a:p>
            <a:r>
              <a:rPr lang="en-US" sz="3200" smtClean="0"/>
              <a:t>Immediately after</a:t>
            </a:r>
          </a:p>
          <a:p>
            <a:r>
              <a:rPr lang="en-US" sz="3200" smtClean="0"/>
              <a:t>prize drawings</a:t>
            </a:r>
            <a:endParaRPr lang="en-US" sz="3200"/>
          </a:p>
        </p:txBody>
      </p:sp>
      <p:sp>
        <p:nvSpPr>
          <p:cNvPr id="6" name="TextBox 5"/>
          <p:cNvSpPr txBox="1"/>
          <p:nvPr/>
        </p:nvSpPr>
        <p:spPr>
          <a:xfrm>
            <a:off x="5410200" y="4572000"/>
            <a:ext cx="335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beer and food provided by</a:t>
            </a:r>
          </a:p>
          <a:p>
            <a:endParaRPr lang="en-US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24600" y="5029200"/>
            <a:ext cx="267652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66800" y="1143000"/>
            <a:ext cx="6705600" cy="685800"/>
          </a:xfrm>
        </p:spPr>
        <p:txBody>
          <a:bodyPr/>
          <a:lstStyle/>
          <a:p>
            <a:r>
              <a:rPr smtClean="0">
                <a:latin typeface="+mn-lt"/>
              </a:rPr>
              <a:t>Setting the Context</a:t>
            </a:r>
            <a:endParaRPr lang="en-US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>
              <a:latin typeface="+mj-lt"/>
            </a:endParaRPr>
          </a:p>
          <a:p>
            <a:r>
              <a:rPr lang="en-US" smtClean="0">
                <a:latin typeface="+mj-lt"/>
              </a:rPr>
              <a:t>Good Old Fashioned Manual Test Plans</a:t>
            </a:r>
          </a:p>
          <a:p>
            <a:r>
              <a:rPr lang="en-US" smtClean="0">
                <a:latin typeface="+mj-lt"/>
              </a:rPr>
              <a:t>Integration Testing</a:t>
            </a:r>
          </a:p>
          <a:p>
            <a:r>
              <a:rPr lang="en-US" smtClean="0">
                <a:latin typeface="+mj-lt"/>
              </a:rPr>
              <a:t>Stubs and Dummies</a:t>
            </a:r>
          </a:p>
          <a:p>
            <a:r>
              <a:rPr lang="en-US" smtClean="0">
                <a:latin typeface="+mj-lt"/>
              </a:rPr>
              <a:t>Mocking</a:t>
            </a:r>
          </a:p>
          <a:p>
            <a:endParaRPr lang="en-US" smtClean="0">
              <a:latin typeface="+mj-lt"/>
            </a:endParaRPr>
          </a:p>
          <a:p>
            <a:endParaRPr lang="en-US"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b="1" smtClean="0">
                <a:latin typeface="+mj-lt"/>
              </a:rPr>
              <a:t>4 Pronged Test Strategy For SharePoint</a:t>
            </a:r>
            <a:endParaRPr lang="en-US" sz="2800" b="1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1"/>
            <a:ext cx="8229600" cy="3505200"/>
          </a:xfrm>
        </p:spPr>
        <p:txBody>
          <a:bodyPr/>
          <a:lstStyle/>
          <a:p>
            <a:pPr>
              <a:buNone/>
            </a:pPr>
            <a:endParaRPr lang="en-US" smtClean="0"/>
          </a:p>
          <a:p>
            <a:pPr>
              <a:buNone/>
            </a:pPr>
            <a:r>
              <a:rPr lang="en-US" smtClean="0">
                <a:latin typeface="+mn-lt"/>
              </a:rPr>
              <a:t>Pros</a:t>
            </a:r>
          </a:p>
          <a:p>
            <a:pPr lvl="1">
              <a:buFont typeface="Wingdings" pitchFamily="2" charset="2"/>
              <a:buChar char="§"/>
            </a:pPr>
            <a:r>
              <a:rPr lang="en-US" smtClean="0"/>
              <a:t>Easy to get started.</a:t>
            </a:r>
          </a:p>
          <a:p>
            <a:pPr lvl="1">
              <a:buFont typeface="Wingdings" pitchFamily="2" charset="2"/>
              <a:buChar char="§"/>
            </a:pPr>
            <a:r>
              <a:rPr lang="en-US" smtClean="0"/>
              <a:t>No knowledge of tools or frameworks needed.</a:t>
            </a:r>
          </a:p>
          <a:p>
            <a:pPr lvl="1">
              <a:buFont typeface="Wingdings" pitchFamily="2" charset="2"/>
              <a:buChar char="§"/>
            </a:pPr>
            <a:r>
              <a:rPr lang="en-US" smtClean="0"/>
              <a:t>Can test anything</a:t>
            </a:r>
          </a:p>
          <a:p>
            <a:pPr>
              <a:buNone/>
            </a:pPr>
            <a:r>
              <a:rPr lang="en-US" smtClean="0">
                <a:latin typeface="+mn-lt"/>
              </a:rPr>
              <a:t>Cons</a:t>
            </a:r>
          </a:p>
          <a:p>
            <a:pPr lvl="1">
              <a:buFont typeface="Wingdings" pitchFamily="2" charset="2"/>
              <a:buChar char="§"/>
            </a:pPr>
            <a:r>
              <a:rPr lang="en-US" smtClean="0"/>
              <a:t>Time-consuming</a:t>
            </a:r>
          </a:p>
          <a:p>
            <a:pPr lvl="1">
              <a:buFont typeface="Wingdings" pitchFamily="2" charset="2"/>
              <a:buChar char="§"/>
            </a:pPr>
            <a:r>
              <a:rPr lang="en-US" smtClean="0"/>
              <a:t>Inconsistent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	</a:t>
            </a:r>
            <a:r>
              <a:rPr lang="en-US" smtClean="0">
                <a:latin typeface="+mj-lt"/>
              </a:rPr>
              <a:t>Manual Test Plans</a:t>
            </a:r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mtClean="0">
                <a:latin typeface="+mn-lt"/>
              </a:rPr>
              <a:t>Integration tests can use unit testing frameworks.</a:t>
            </a:r>
          </a:p>
          <a:p>
            <a:pPr>
              <a:buNone/>
            </a:pPr>
            <a:r>
              <a:rPr lang="en-US" smtClean="0">
                <a:latin typeface="+mn-lt"/>
              </a:rPr>
              <a:t>Tests a slice of the application from beginning to end.</a:t>
            </a:r>
          </a:p>
          <a:p>
            <a:pPr>
              <a:buNone/>
            </a:pPr>
            <a:endParaRPr lang="en-US" smtClean="0">
              <a:latin typeface="+mn-lt"/>
            </a:endParaRPr>
          </a:p>
          <a:p>
            <a:pPr>
              <a:buNone/>
            </a:pPr>
            <a:r>
              <a:rPr lang="en-US" smtClean="0">
                <a:latin typeface="+mn-lt"/>
              </a:rPr>
              <a:t>Pros</a:t>
            </a:r>
          </a:p>
          <a:p>
            <a:pPr lvl="1">
              <a:buFont typeface="Wingdings" pitchFamily="2" charset="2"/>
              <a:buChar char="§"/>
            </a:pPr>
            <a:r>
              <a:rPr lang="en-US" smtClean="0"/>
              <a:t>Less time consuming then manual tests</a:t>
            </a:r>
          </a:p>
          <a:p>
            <a:pPr lvl="1">
              <a:buFont typeface="Wingdings" pitchFamily="2" charset="2"/>
              <a:buChar char="§"/>
            </a:pPr>
            <a:r>
              <a:rPr lang="en-US" smtClean="0"/>
              <a:t>Ability to test thousands of different scenarios</a:t>
            </a:r>
          </a:p>
          <a:p>
            <a:pPr>
              <a:buNone/>
            </a:pPr>
            <a:endParaRPr lang="en-US" smtClean="0">
              <a:latin typeface="+mn-lt"/>
            </a:endParaRPr>
          </a:p>
          <a:p>
            <a:pPr>
              <a:buNone/>
            </a:pPr>
            <a:r>
              <a:rPr lang="en-US" smtClean="0">
                <a:latin typeface="+mn-lt"/>
              </a:rPr>
              <a:t>Cons</a:t>
            </a:r>
          </a:p>
          <a:p>
            <a:pPr lvl="1">
              <a:buFont typeface="Wingdings" pitchFamily="2" charset="2"/>
              <a:buChar char="§"/>
            </a:pPr>
            <a:r>
              <a:rPr lang="en-US" smtClean="0"/>
              <a:t>Setup and tear down can be difficult to mantain</a:t>
            </a:r>
          </a:p>
          <a:p>
            <a:pPr lvl="1">
              <a:buFont typeface="Wingdings" pitchFamily="2" charset="2"/>
              <a:buChar char="§"/>
            </a:pPr>
            <a:r>
              <a:rPr lang="en-US" smtClean="0"/>
              <a:t>Need external dependencies available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/>
            </a:r>
            <a:br>
              <a:rPr lang="en-US" smtClean="0"/>
            </a:br>
            <a:r>
              <a:rPr lang="en-US" smtClean="0">
                <a:latin typeface="+mn-lt"/>
              </a:rPr>
              <a:t>Integration Testing</a:t>
            </a:r>
            <a:r>
              <a:rPr lang="en-US" smtClean="0"/>
              <a:t/>
            </a:r>
            <a:br>
              <a:rPr lang="en-US" smtClean="0"/>
            </a:b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mtClean="0">
                <a:latin typeface="+mn-lt"/>
              </a:rPr>
              <a:t>A good entry into unit testing</a:t>
            </a:r>
          </a:p>
          <a:p>
            <a:pPr>
              <a:buNone/>
            </a:pPr>
            <a:endParaRPr lang="en-US" smtClean="0">
              <a:latin typeface="+mn-lt"/>
            </a:endParaRPr>
          </a:p>
          <a:p>
            <a:pPr>
              <a:buNone/>
            </a:pPr>
            <a:r>
              <a:rPr lang="en-US" smtClean="0">
                <a:latin typeface="+mn-lt"/>
              </a:rPr>
              <a:t>Pros</a:t>
            </a:r>
          </a:p>
          <a:p>
            <a:pPr lvl="1">
              <a:buFont typeface="Wingdings" pitchFamily="2" charset="2"/>
              <a:buChar char="§"/>
            </a:pPr>
            <a:r>
              <a:rPr lang="en-US" smtClean="0"/>
              <a:t>Isolate external dependencies</a:t>
            </a:r>
          </a:p>
          <a:p>
            <a:pPr lvl="1">
              <a:buFont typeface="Wingdings" pitchFamily="2" charset="2"/>
              <a:buChar char="§"/>
            </a:pPr>
            <a:r>
              <a:rPr lang="en-US" smtClean="0"/>
              <a:t>Tests execute fast and can be automated</a:t>
            </a:r>
          </a:p>
          <a:p>
            <a:pPr>
              <a:buNone/>
            </a:pPr>
            <a:endParaRPr lang="en-US" smtClean="0">
              <a:latin typeface="+mn-lt"/>
            </a:endParaRPr>
          </a:p>
          <a:p>
            <a:pPr>
              <a:buNone/>
            </a:pPr>
            <a:r>
              <a:rPr lang="en-US" smtClean="0">
                <a:latin typeface="+mn-lt"/>
              </a:rPr>
              <a:t>Cons</a:t>
            </a:r>
          </a:p>
          <a:p>
            <a:pPr lvl="1">
              <a:buFont typeface="Wingdings" pitchFamily="2" charset="2"/>
              <a:buChar char="§"/>
            </a:pPr>
            <a:r>
              <a:rPr lang="en-US" smtClean="0"/>
              <a:t>Tremendous amounts of effort</a:t>
            </a:r>
          </a:p>
          <a:p>
            <a:pPr lvl="1">
              <a:buFont typeface="Wingdings" pitchFamily="2" charset="2"/>
              <a:buChar char="§"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+mn-lt"/>
              </a:rPr>
              <a:t>Stubs, Fakes and Dummies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29200" y="990600"/>
            <a:ext cx="3810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143000"/>
            <a:ext cx="6705600" cy="685800"/>
          </a:xfrm>
        </p:spPr>
        <p:txBody>
          <a:bodyPr/>
          <a:lstStyle/>
          <a:p>
            <a:r>
              <a:rPr lang="en-US" smtClean="0">
                <a:latin typeface="+mn-lt"/>
              </a:rPr>
              <a:t>DEMO</a:t>
            </a:r>
            <a:endParaRPr lang="en-US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667000"/>
            <a:ext cx="8305800" cy="3459163"/>
          </a:xfrm>
        </p:spPr>
        <p:txBody>
          <a:bodyPr/>
          <a:lstStyle/>
          <a:p>
            <a:endParaRPr lang="en-US" smtClean="0">
              <a:latin typeface="+mn-lt"/>
            </a:endParaRPr>
          </a:p>
          <a:p>
            <a:r>
              <a:rPr lang="en-US" smtClean="0">
                <a:latin typeface="+mn-lt"/>
              </a:rPr>
              <a:t>Sealed </a:t>
            </a:r>
            <a:r>
              <a:rPr lang="en-US" smtClean="0">
                <a:latin typeface="+mn-lt"/>
              </a:rPr>
              <a:t>classes</a:t>
            </a:r>
          </a:p>
          <a:p>
            <a:r>
              <a:rPr lang="en-US" smtClean="0">
                <a:latin typeface="+mn-lt"/>
              </a:rPr>
              <a:t>Private constructors</a:t>
            </a:r>
          </a:p>
          <a:p>
            <a:r>
              <a:rPr lang="en-US" smtClean="0">
                <a:latin typeface="+mn-lt"/>
              </a:rPr>
              <a:t>Very few </a:t>
            </a:r>
            <a:r>
              <a:rPr lang="en-US" smtClean="0">
                <a:latin typeface="+mn-lt"/>
              </a:rPr>
              <a:t>interfaces ISPWeb? ISPList?</a:t>
            </a:r>
            <a:endParaRPr lang="en-US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914400"/>
            <a:ext cx="6629400" cy="1295400"/>
          </a:xfrm>
        </p:spPr>
        <p:txBody>
          <a:bodyPr>
            <a:noAutofit/>
          </a:bodyPr>
          <a:lstStyle/>
          <a:p>
            <a:r>
              <a:rPr lang="en-US" smtClean="0">
                <a:latin typeface="+mj-lt"/>
              </a:rPr>
              <a:t>Why SharePoint is </a:t>
            </a:r>
            <a:r>
              <a:rPr lang="en-US" smtClean="0">
                <a:latin typeface="+mj-lt"/>
              </a:rPr>
              <a:t/>
            </a:r>
            <a:br>
              <a:rPr lang="en-US" smtClean="0">
                <a:latin typeface="+mj-lt"/>
              </a:rPr>
            </a:br>
            <a:r>
              <a:rPr lang="en-US" smtClean="0">
                <a:latin typeface="+mj-lt"/>
              </a:rPr>
              <a:t>When </a:t>
            </a:r>
            <a:r>
              <a:rPr lang="en-US" smtClean="0">
                <a:latin typeface="+mj-lt"/>
              </a:rPr>
              <a:t>it Comes to </a:t>
            </a:r>
            <a:r>
              <a:rPr lang="en-US" smtClean="0">
                <a:latin typeface="+mj-lt"/>
              </a:rPr>
              <a:t>Unit Testing</a:t>
            </a:r>
            <a:endParaRPr lang="en-US"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33800" y="990600"/>
            <a:ext cx="6781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smtClean="0">
                <a:solidFill>
                  <a:srgbClr val="0070C0"/>
                </a:solidFill>
              </a:rPr>
              <a:t>Challenging </a:t>
            </a:r>
            <a:endParaRPr lang="en-US" sz="320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33800" y="1066800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smtClean="0">
                <a:solidFill>
                  <a:srgbClr val="0070C0"/>
                </a:solidFill>
              </a:rPr>
              <a:t>Evil</a:t>
            </a:r>
            <a:endParaRPr lang="en-US" sz="320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theme1.xml><?xml version="1.0" encoding="utf-8"?>
<a:theme xmlns:a="http://schemas.openxmlformats.org/drawingml/2006/main" name="Infusio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Infusion</Template>
  <TotalTime>6027</TotalTime>
  <Words>406</Words>
  <Application>Microsoft Office PowerPoint</Application>
  <PresentationFormat>On-screen Show (4:3)</PresentationFormat>
  <Paragraphs>144</Paragraphs>
  <Slides>19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Infusion</vt:lpstr>
      <vt:lpstr>Slide 1</vt:lpstr>
      <vt:lpstr>Slide 2</vt:lpstr>
      <vt:lpstr>Setting the Context</vt:lpstr>
      <vt:lpstr>4 Pronged Test Strategy For SharePoint</vt:lpstr>
      <vt:lpstr> Manual Test Plans</vt:lpstr>
      <vt:lpstr> Integration Testing </vt:lpstr>
      <vt:lpstr>Stubs, Fakes and Dummies</vt:lpstr>
      <vt:lpstr>DEMO</vt:lpstr>
      <vt:lpstr>Why SharePoint is  When it Comes to Unit Testing</vt:lpstr>
      <vt:lpstr>TypeMock to the Rescue</vt:lpstr>
      <vt:lpstr> Mocking </vt:lpstr>
      <vt:lpstr> Mocking </vt:lpstr>
      <vt:lpstr>TypeMock Style of Testing</vt:lpstr>
      <vt:lpstr> Arrange – Act – Assert (AAA) </vt:lpstr>
      <vt:lpstr> Natural Mocks </vt:lpstr>
      <vt:lpstr>DEMO</vt:lpstr>
      <vt:lpstr>Tools</vt:lpstr>
      <vt:lpstr>Resources</vt:lpstr>
      <vt:lpstr>Slide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Kyle Kelin</dc:creator>
  <cp:lastModifiedBy>Kyle Kelin</cp:lastModifiedBy>
  <cp:revision>12</cp:revision>
  <dcterms:created xsi:type="dcterms:W3CDTF">2009-03-19T01:40:41Z</dcterms:created>
  <dcterms:modified xsi:type="dcterms:W3CDTF">2009-03-28T16:53:59Z</dcterms:modified>
</cp:coreProperties>
</file>