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handoutMasterIdLst>
    <p:handoutMasterId r:id="rId22"/>
  </p:handoutMasterIdLst>
  <p:sldIdLst>
    <p:sldId id="290" r:id="rId6"/>
    <p:sldId id="404" r:id="rId7"/>
    <p:sldId id="405" r:id="rId8"/>
    <p:sldId id="406" r:id="rId9"/>
    <p:sldId id="407" r:id="rId10"/>
    <p:sldId id="408" r:id="rId11"/>
    <p:sldId id="409" r:id="rId12"/>
    <p:sldId id="411" r:id="rId13"/>
    <p:sldId id="412" r:id="rId14"/>
    <p:sldId id="413" r:id="rId15"/>
    <p:sldId id="410" r:id="rId16"/>
    <p:sldId id="415" r:id="rId17"/>
    <p:sldId id="416" r:id="rId18"/>
    <p:sldId id="414" r:id="rId19"/>
    <p:sldId id="403" r:id="rId20"/>
  </p:sldIdLst>
  <p:sldSz cx="9144000" cy="6858000" type="screen4x3"/>
  <p:notesSz cx="6950075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3D5B0"/>
    <a:srgbClr val="0000FF"/>
    <a:srgbClr val="F2B800"/>
    <a:srgbClr val="FF0000"/>
    <a:srgbClr val="99CC00"/>
    <a:srgbClr val="00CC00"/>
    <a:srgbClr val="F6FCA2"/>
    <a:srgbClr val="000066"/>
    <a:srgbClr val="0066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3" autoAdjust="0"/>
    <p:restoredTop sz="81982" autoAdjust="0"/>
  </p:normalViewPr>
  <p:slideViewPr>
    <p:cSldViewPr snapToGrid="0">
      <p:cViewPr varScale="1">
        <p:scale>
          <a:sx n="74" d="100"/>
          <a:sy n="74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132" y="-84"/>
      </p:cViewPr>
      <p:guideLst>
        <p:guide orient="horz" pos="2909"/>
        <p:guide pos="218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566" y="0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r">
              <a:defRPr sz="1100"/>
            </a:lvl1pPr>
          </a:lstStyle>
          <a:p>
            <a:fld id="{D956F42F-DB4B-4903-A05C-C7075D790A4B}" type="datetimeFigureOut">
              <a:rPr lang="en-US" smtClean="0"/>
              <a:pPr/>
              <a:t>7/13/2009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356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566" y="8773356"/>
            <a:ext cx="3012001" cy="461193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r">
              <a:defRPr sz="1100"/>
            </a:lvl1pPr>
          </a:lstStyle>
          <a:p>
            <a:fld id="{139C6315-2430-4D0D-A6E8-643F8891A8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566" y="0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6813" y="693738"/>
            <a:ext cx="4616450" cy="346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10" y="4387442"/>
            <a:ext cx="5559457" cy="4155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3356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566" y="8773356"/>
            <a:ext cx="3012001" cy="4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85" tIns="46243" rIns="92485" bIns="462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1347486-434E-4864-A039-6C26C3F2C2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2F554-BBF5-4997-B4F4-D3E230FBF138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how to create a content source.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how to set</a:t>
            </a:r>
            <a:r>
              <a:rPr lang="en-US" baseline="0" dirty="0" smtClean="0"/>
              <a:t> up managed properties.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querying search</a:t>
            </a:r>
            <a:r>
              <a:rPr lang="en-US" baseline="0" dirty="0" smtClean="0"/>
              <a:t> results.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these content sources.  Show file types and crawl</a:t>
            </a:r>
            <a:r>
              <a:rPr lang="en-US" baseline="0" dirty="0" smtClean="0"/>
              <a:t> rules.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47486-434E-4864-A039-6C26C3F2C25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2F554-BBF5-4997-B4F4-D3E230FBF138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2F554-BBF5-4997-B4F4-D3E230FBF138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777E1-41FB-45EF-88F8-250F371272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F450B-16AB-4F15-8D96-B8DCA60B7C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-152400"/>
            <a:ext cx="2109787" cy="6278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-152400"/>
            <a:ext cx="6176963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D179F-DD01-4C3F-A365-B0040E3091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809630" y="6095100"/>
            <a:ext cx="33437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D9EF1-E998-4F9C-810B-D117E1C224A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1AD2A-4033-414C-A28C-0F3F5B4846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1C186-5FD9-4DD8-9B11-1734D430DF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F846E-EBBC-4052-9950-E497D05D7B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63338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FA9A9-731A-4E6D-B7AB-1B74D30537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15D39-C9AF-4623-A3D9-29F42B8CCA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EDDEB-CA88-4219-9FD2-23673F1803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66B7F-D868-4C87-A845-C354BFD6BD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38363" y="-152400"/>
            <a:ext cx="67579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D17DD7-DED0-4CC4-B702-7457202468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coreyroth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ildcardsearch.codeplex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coreyroth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coreyrot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witter.com/coreyroth" TargetMode="External"/><Relationship Id="rId2" Type="http://schemas.openxmlformats.org/officeDocument/2006/relationships/hyperlink" Target="mailto:corey.roth@gmai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netmafia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ildcardsearch.codeplex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2701" y="1607910"/>
            <a:ext cx="8441912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latin typeface="Arial" pitchFamily="34" charset="0"/>
                <a:cs typeface="Arial" pitchFamily="34" charset="0"/>
              </a:rPr>
              <a:t>Introduction to Enterprise Search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82735" y="4826376"/>
            <a:ext cx="3448437" cy="1217074"/>
          </a:xfrm>
        </p:spPr>
        <p:txBody>
          <a:bodyPr/>
          <a:lstStyle/>
          <a:p>
            <a:pPr algn="l" eaLnBrk="1" hangingPunct="1"/>
            <a:r>
              <a:rPr lang="en-US" sz="2800" dirty="0" smtClean="0">
                <a:latin typeface="Arial" pitchFamily="34" charset="0"/>
                <a:cs typeface="Arial" pitchFamily="34" charset="0"/>
              </a:rPr>
              <a:t>Corey Roth</a:t>
            </a: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Blog: </a:t>
            </a:r>
            <a:r>
              <a:rPr lang="en-US" sz="1600" dirty="0" smtClean="0">
                <a:latin typeface="Calibri" pitchFamily="34" charset="0"/>
                <a:hlinkClick r:id="rId3"/>
              </a:rPr>
              <a:t>www.dotnetmafia.com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Twitter: </a:t>
            </a:r>
            <a:r>
              <a:rPr lang="en-US" sz="1600" dirty="0" smtClean="0">
                <a:latin typeface="Calibri" pitchFamily="34" charset="0"/>
                <a:hlinkClick r:id="rId4"/>
              </a:rPr>
              <a:t>twitter.com/</a:t>
            </a:r>
            <a:r>
              <a:rPr lang="en-US" sz="1600" dirty="0" err="1" smtClean="0">
                <a:latin typeface="Calibri" pitchFamily="34" charset="0"/>
                <a:hlinkClick r:id="rId4"/>
              </a:rPr>
              <a:t>coreyroth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endParaRPr lang="en-US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Center -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err="1" smtClean="0"/>
              <a:t>CoreResultsWebPart</a:t>
            </a:r>
            <a:r>
              <a:rPr lang="en-US" sz="2400" dirty="0" smtClean="0"/>
              <a:t> displays search results</a:t>
            </a:r>
          </a:p>
          <a:p>
            <a:pPr eaLnBrk="1" hangingPunct="1"/>
            <a:r>
              <a:rPr lang="en-US" sz="2400" dirty="0" smtClean="0"/>
              <a:t>Columns property – XML specifying Managed Properties</a:t>
            </a:r>
          </a:p>
          <a:p>
            <a:pPr eaLnBrk="1" hangingPunct="1"/>
            <a:r>
              <a:rPr lang="en-US" sz="2400" dirty="0" smtClean="0"/>
              <a:t>XSL – Transform the HTML output of the search results</a:t>
            </a:r>
          </a:p>
          <a:p>
            <a:pPr eaLnBrk="1" hangingPunct="1"/>
            <a:r>
              <a:rPr lang="en-US" sz="2400" dirty="0" smtClean="0"/>
              <a:t>Column names are specified in lower case in XSL (i.e.: Color will be color)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Querying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Used to search by Managed Properties</a:t>
            </a:r>
          </a:p>
          <a:p>
            <a:pPr eaLnBrk="1" hangingPunct="1"/>
            <a:r>
              <a:rPr lang="en-US" sz="2400" dirty="0" smtClean="0"/>
              <a:t>Can specify Scopes (Scope:”</a:t>
            </a:r>
            <a:r>
              <a:rPr lang="en-US" sz="2400" dirty="0" err="1" smtClean="0"/>
              <a:t>MyScope</a:t>
            </a:r>
            <a:r>
              <a:rPr lang="en-US" sz="2400" dirty="0" smtClean="0"/>
              <a:t>”)</a:t>
            </a:r>
          </a:p>
          <a:p>
            <a:pPr eaLnBrk="1" hangingPunct="1"/>
            <a:r>
              <a:rPr lang="en-US" sz="2400" dirty="0" smtClean="0"/>
              <a:t>Can be passed via URL to </a:t>
            </a:r>
            <a:r>
              <a:rPr lang="en-US" sz="2400" dirty="0" err="1" smtClean="0"/>
              <a:t>CoreResultsWebPart</a:t>
            </a:r>
            <a:r>
              <a:rPr lang="en-US" sz="2400" dirty="0" smtClean="0"/>
              <a:t> (</a:t>
            </a:r>
            <a:r>
              <a:rPr lang="en-US" sz="2400" i="1" dirty="0" smtClean="0"/>
              <a:t>k</a:t>
            </a:r>
            <a:r>
              <a:rPr lang="en-US" sz="2400" dirty="0" smtClean="0"/>
              <a:t> Query String parameter)</a:t>
            </a:r>
          </a:p>
          <a:p>
            <a:pPr eaLnBrk="1" hangingPunct="1"/>
            <a:r>
              <a:rPr lang="en-US" sz="2400" dirty="0" smtClean="0"/>
              <a:t>AND implied between each keyword (i.e.: </a:t>
            </a:r>
            <a:r>
              <a:rPr lang="en-US" sz="2400" i="1" dirty="0" smtClean="0"/>
              <a:t>Color:”Red” Size:”M” </a:t>
            </a:r>
            <a:r>
              <a:rPr lang="en-US" sz="2400" dirty="0" smtClean="0"/>
              <a:t>is the same </a:t>
            </a:r>
            <a:r>
              <a:rPr lang="en-US" sz="2400" i="1" dirty="0" smtClean="0"/>
              <a:t>Color=“Red” AND Size=“M”</a:t>
            </a:r>
            <a:r>
              <a:rPr lang="en-US" sz="2400" dirty="0" smtClean="0"/>
              <a:t>)</a:t>
            </a:r>
          </a:p>
          <a:p>
            <a:pPr eaLnBrk="1" hangingPunct="1"/>
            <a:r>
              <a:rPr lang="en-US" sz="2400" dirty="0" smtClean="0"/>
              <a:t>OR implied when multiple keywords of the same managed property used (i.e.: </a:t>
            </a:r>
            <a:r>
              <a:rPr lang="en-US" sz="2400" i="1" dirty="0" smtClean="0"/>
              <a:t>Color:”Red” Color:”Blue”</a:t>
            </a:r>
            <a:r>
              <a:rPr lang="en-US" sz="2400" dirty="0" smtClean="0"/>
              <a:t> translates to </a:t>
            </a:r>
            <a:r>
              <a:rPr lang="en-US" sz="2400" i="1" dirty="0" smtClean="0"/>
              <a:t>Color=“Red” OR Color=“Blue”</a:t>
            </a:r>
            <a:r>
              <a:rPr lang="en-US" sz="2400" dirty="0" smtClean="0"/>
              <a:t>)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Drawbacks of Enterprise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 out of the box Wildcard Search (i.e.: </a:t>
            </a:r>
            <a:r>
              <a:rPr lang="en-US" sz="2400" dirty="0" err="1" smtClean="0"/>
              <a:t>docum</a:t>
            </a:r>
            <a:r>
              <a:rPr lang="en-US" sz="2400" dirty="0" smtClean="0"/>
              <a:t>*) – Use </a:t>
            </a:r>
            <a:r>
              <a:rPr lang="en-US" sz="2400" dirty="0" err="1" smtClean="0"/>
              <a:t>DotNetMafia</a:t>
            </a:r>
            <a:r>
              <a:rPr lang="en-US" sz="2400" dirty="0" smtClean="0"/>
              <a:t> </a:t>
            </a:r>
            <a:r>
              <a:rPr lang="en-US" sz="2400" dirty="0" err="1" smtClean="0"/>
              <a:t>WildcardSearchWebPart</a:t>
            </a:r>
            <a:r>
              <a:rPr lang="en-US" sz="2400" dirty="0" smtClean="0"/>
              <a:t> – </a:t>
            </a:r>
            <a:r>
              <a:rPr lang="en-US" sz="2400" dirty="0" smtClean="0">
                <a:hlinkClick r:id="rId2"/>
              </a:rPr>
              <a:t>http://wildcardsearch.codeplex.com</a:t>
            </a:r>
            <a:endParaRPr lang="en-US" sz="2400" dirty="0" smtClean="0"/>
          </a:p>
          <a:p>
            <a:r>
              <a:rPr lang="en-US" sz="2400" dirty="0" smtClean="0"/>
              <a:t>Search Center customizations limited to XSLT</a:t>
            </a:r>
          </a:p>
          <a:p>
            <a:r>
              <a:rPr lang="en-US" sz="2400" dirty="0" smtClean="0"/>
              <a:t>Advanced Search web part is ugly and not very configurable</a:t>
            </a:r>
          </a:p>
          <a:p>
            <a:r>
              <a:rPr lang="en-US" sz="2400" dirty="0" smtClean="0"/>
              <a:t>Cannot exclude sections of pages to not be indexed</a:t>
            </a:r>
          </a:p>
          <a:p>
            <a:r>
              <a:rPr lang="en-US" sz="2400" dirty="0" smtClean="0"/>
              <a:t>Most search web parts are sealed and cannot be inherited from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Indexing Other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File Shares</a:t>
            </a:r>
          </a:p>
          <a:p>
            <a:r>
              <a:rPr lang="en-US" sz="2400" dirty="0" smtClean="0"/>
              <a:t>Database</a:t>
            </a:r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2701" y="1607910"/>
            <a:ext cx="8441912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latin typeface="Arial" pitchFamily="34" charset="0"/>
                <a:cs typeface="Arial" pitchFamily="34" charset="0"/>
              </a:rPr>
              <a:t>Writing Code to Interact with Search</a:t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latin typeface="Arial" pitchFamily="34" charset="0"/>
                <a:cs typeface="Arial" pitchFamily="34" charset="0"/>
              </a:rPr>
              <a:t>This afternoon!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73269" y="3911974"/>
            <a:ext cx="4498428" cy="2478315"/>
          </a:xfrm>
        </p:spPr>
        <p:txBody>
          <a:bodyPr/>
          <a:lstStyle/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algn="l" eaLnBrk="1" hangingPunct="1"/>
            <a:r>
              <a:rPr lang="en-US" sz="2800" dirty="0" smtClean="0">
                <a:latin typeface="Arial" pitchFamily="34" charset="0"/>
                <a:cs typeface="Arial" pitchFamily="34" charset="0"/>
              </a:rPr>
              <a:t>Corey Roth</a:t>
            </a: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Blog: </a:t>
            </a:r>
            <a:r>
              <a:rPr lang="en-US" sz="1600" dirty="0" smtClean="0">
                <a:latin typeface="Calibri" pitchFamily="34" charset="0"/>
                <a:hlinkClick r:id="rId3"/>
              </a:rPr>
              <a:t>www.dotnetmafia.com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Twitter: </a:t>
            </a:r>
            <a:r>
              <a:rPr lang="en-US" sz="1600" dirty="0" smtClean="0">
                <a:latin typeface="Calibri" pitchFamily="34" charset="0"/>
                <a:hlinkClick r:id="rId4"/>
              </a:rPr>
              <a:t>twitter.com/</a:t>
            </a:r>
            <a:r>
              <a:rPr lang="en-US" sz="1600" dirty="0" err="1" smtClean="0">
                <a:latin typeface="Calibri" pitchFamily="34" charset="0"/>
                <a:hlinkClick r:id="rId4"/>
              </a:rPr>
              <a:t>coreyroth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endParaRPr lang="en-US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2701" y="1607910"/>
            <a:ext cx="8441912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latin typeface="Arial" pitchFamily="34" charset="0"/>
                <a:cs typeface="Arial" pitchFamily="34" charset="0"/>
              </a:rPr>
              <a:t>Questions?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73269" y="3911974"/>
            <a:ext cx="4498428" cy="2478315"/>
          </a:xfrm>
        </p:spPr>
        <p:txBody>
          <a:bodyPr/>
          <a:lstStyle/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pPr algn="l" eaLnBrk="1" hangingPunct="1"/>
            <a:r>
              <a:rPr lang="en-US" sz="2800" dirty="0" smtClean="0">
                <a:latin typeface="Arial" pitchFamily="34" charset="0"/>
                <a:cs typeface="Arial" pitchFamily="34" charset="0"/>
              </a:rPr>
              <a:t>Corey Roth</a:t>
            </a: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Blog: </a:t>
            </a:r>
            <a:r>
              <a:rPr lang="en-US" sz="1600" dirty="0" smtClean="0">
                <a:latin typeface="Calibri" pitchFamily="34" charset="0"/>
                <a:hlinkClick r:id="rId3"/>
              </a:rPr>
              <a:t>www.dotnetmafia.com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r>
              <a:rPr lang="en-US" sz="1600" dirty="0" smtClean="0">
                <a:latin typeface="Calibri" pitchFamily="34" charset="0"/>
              </a:rPr>
              <a:t>Twitter: </a:t>
            </a:r>
            <a:r>
              <a:rPr lang="en-US" sz="1600" dirty="0" smtClean="0">
                <a:latin typeface="Calibri" pitchFamily="34" charset="0"/>
                <a:hlinkClick r:id="rId4"/>
              </a:rPr>
              <a:t>twitter.com/</a:t>
            </a:r>
            <a:r>
              <a:rPr lang="en-US" sz="1600" dirty="0" err="1" smtClean="0">
                <a:latin typeface="Calibri" pitchFamily="34" charset="0"/>
                <a:hlinkClick r:id="rId4"/>
              </a:rPr>
              <a:t>coreyroth</a:t>
            </a:r>
            <a:endParaRPr lang="en-US" sz="1600" dirty="0" smtClean="0">
              <a:latin typeface="Calibri" pitchFamily="34" charset="0"/>
            </a:endParaRPr>
          </a:p>
          <a:p>
            <a:pPr algn="l" eaLnBrk="1" hangingPunct="1"/>
            <a:endParaRPr lang="en-US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Corey Roth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Consultant for Stonebridge</a:t>
            </a:r>
          </a:p>
          <a:p>
            <a:pPr eaLnBrk="1" hangingPunct="1">
              <a:defRPr/>
            </a:pPr>
            <a:r>
              <a:rPr lang="en-US" sz="2400" dirty="0" smtClean="0"/>
              <a:t>Worked in Consumer Electronics, Travel, Advertising, and Energy industries</a:t>
            </a:r>
          </a:p>
          <a:p>
            <a:pPr eaLnBrk="1" hangingPunct="1">
              <a:defRPr/>
            </a:pPr>
            <a:r>
              <a:rPr lang="en-US" sz="2400" dirty="0" smtClean="0"/>
              <a:t>Currently doing MOSS development specializing in Enterprise Search</a:t>
            </a:r>
          </a:p>
          <a:p>
            <a:pPr eaLnBrk="1" hangingPunct="1">
              <a:defRPr/>
            </a:pPr>
            <a:r>
              <a:rPr lang="en-US" sz="2400" dirty="0" smtClean="0"/>
              <a:t>Microsoft Award for Customer Excellence (ACE) Winner</a:t>
            </a:r>
          </a:p>
          <a:p>
            <a:pPr eaLnBrk="1" hangingPunct="1">
              <a:defRPr/>
            </a:pPr>
            <a:r>
              <a:rPr lang="en-US" sz="2400" dirty="0" smtClean="0"/>
              <a:t>MCTS: MOSS 2007 Configuring</a:t>
            </a:r>
          </a:p>
          <a:p>
            <a:pPr eaLnBrk="1" hangingPunct="1">
              <a:defRPr/>
            </a:pPr>
            <a:r>
              <a:rPr lang="en-US" sz="2400" dirty="0" smtClean="0"/>
              <a:t>E-mail: </a:t>
            </a:r>
            <a:r>
              <a:rPr lang="en-US" sz="2400" dirty="0" smtClean="0">
                <a:hlinkClick r:id="rId2"/>
              </a:rPr>
              <a:t>corey.roth@gmail.com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Twitter: </a:t>
            </a:r>
            <a:r>
              <a:rPr lang="en-US" sz="2400" dirty="0" smtClean="0">
                <a:hlinkClick r:id="rId3"/>
              </a:rPr>
              <a:t>twitter.com/</a:t>
            </a:r>
            <a:r>
              <a:rPr lang="en-US" sz="2400" dirty="0" err="1" smtClean="0">
                <a:hlinkClick r:id="rId3"/>
              </a:rPr>
              <a:t>coreyroth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Blog: </a:t>
            </a:r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(mirrored on sharepointblogs.com)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Enterprise Search?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Enterprise Search is one of Microsoft’s current offerings to do search in the Enterprise</a:t>
            </a:r>
          </a:p>
          <a:p>
            <a:r>
              <a:rPr lang="en-US" sz="2400" dirty="0" smtClean="0"/>
              <a:t>Included in MOSS 2007</a:t>
            </a:r>
          </a:p>
          <a:p>
            <a:r>
              <a:rPr lang="en-US" sz="2400" dirty="0" smtClean="0"/>
              <a:t>Also available as a stand alone product (Search Server 2008 / Search Server Express)</a:t>
            </a:r>
          </a:p>
          <a:p>
            <a:r>
              <a:rPr lang="en-US" sz="2400" dirty="0" smtClean="0"/>
              <a:t>Allows for indexing and querying of documents from multiple sources (i.e.: documents, web sites, file shares, Active Directory (people), databases, web services, etc.)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Enterprise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Content Sources</a:t>
            </a:r>
          </a:p>
          <a:p>
            <a:r>
              <a:rPr lang="en-US" sz="2400" dirty="0" smtClean="0"/>
              <a:t>Crawled Properties</a:t>
            </a:r>
          </a:p>
          <a:p>
            <a:r>
              <a:rPr lang="en-US" sz="2400" dirty="0" smtClean="0"/>
              <a:t>Managed Properties</a:t>
            </a:r>
          </a:p>
          <a:p>
            <a:r>
              <a:rPr lang="en-US" sz="2400" dirty="0" smtClean="0"/>
              <a:t>Scopes</a:t>
            </a:r>
          </a:p>
          <a:p>
            <a:r>
              <a:rPr lang="en-US" sz="2400" dirty="0" smtClean="0"/>
              <a:t>File Types</a:t>
            </a:r>
          </a:p>
          <a:p>
            <a:r>
              <a:rPr lang="en-US" sz="2400" dirty="0" smtClean="0"/>
              <a:t>Crawl Rules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Defines what is being crawled</a:t>
            </a:r>
          </a:p>
          <a:p>
            <a:r>
              <a:rPr lang="en-US" sz="2400" dirty="0" smtClean="0"/>
              <a:t>Configure a crawl for SharePoint, Web Sites, File Shares, Active Directory, etc.</a:t>
            </a:r>
          </a:p>
          <a:p>
            <a:r>
              <a:rPr lang="en-US" sz="2400" dirty="0" smtClean="0"/>
              <a:t>Specifies a full and incremental crawl schedule</a:t>
            </a:r>
          </a:p>
          <a:p>
            <a:r>
              <a:rPr lang="en-US" sz="2400" dirty="0" smtClean="0"/>
              <a:t>Can manually start crawls here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After a full crawl, Crawled Properties are created for any metadata discovered (i.e.: Site Columns, Columns in a database, etc.)</a:t>
            </a:r>
          </a:p>
          <a:p>
            <a:r>
              <a:rPr lang="en-US" sz="2400" dirty="0" smtClean="0"/>
              <a:t>Properties can be of type text, integer, decimal, date / time, </a:t>
            </a:r>
            <a:r>
              <a:rPr lang="en-US" sz="2400" dirty="0" err="1" smtClean="0"/>
              <a:t>boolean</a:t>
            </a:r>
            <a:endParaRPr lang="en-US" sz="2400" dirty="0" smtClean="0"/>
          </a:p>
          <a:p>
            <a:r>
              <a:rPr lang="en-US" sz="2400" dirty="0" smtClean="0"/>
              <a:t>Only text properties are included in the index by default</a:t>
            </a:r>
          </a:p>
          <a:p>
            <a:r>
              <a:rPr lang="en-US" sz="2400" dirty="0" smtClean="0"/>
              <a:t>Managed Property- A property that can be queried on or displayed on the results page</a:t>
            </a:r>
          </a:p>
          <a:p>
            <a:r>
              <a:rPr lang="en-US" sz="2400" dirty="0" smtClean="0"/>
              <a:t>One or more Crawled Property can be mapped to a Managed Property</a:t>
            </a:r>
          </a:p>
          <a:p>
            <a:r>
              <a:rPr lang="en-US" sz="2400" dirty="0" smtClean="0"/>
              <a:t>Managed Properties can be used to define scopes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Scopes allow you to predefine subsets of the search index using rules</a:t>
            </a:r>
          </a:p>
          <a:p>
            <a:r>
              <a:rPr lang="en-US" sz="2400" dirty="0" smtClean="0"/>
              <a:t>Rules can be created by web address, content source, or managed property query (i.e.: Color:”Red”)</a:t>
            </a:r>
          </a:p>
          <a:p>
            <a:r>
              <a:rPr lang="en-US" sz="2400" dirty="0" smtClean="0"/>
              <a:t>Scopes can be grouped together in Scope Display Groups for use in the Search Center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Out of the box site and web parts for searching and displaying results</a:t>
            </a:r>
          </a:p>
          <a:p>
            <a:pPr eaLnBrk="1" hangingPunct="1"/>
            <a:r>
              <a:rPr lang="en-US" sz="2400" dirty="0" smtClean="0"/>
              <a:t>Can be created using the Site Settings menu on the root web site by enabled certain features</a:t>
            </a:r>
          </a:p>
          <a:p>
            <a:pPr eaLnBrk="1" hangingPunct="1"/>
            <a:r>
              <a:rPr lang="en-US" sz="2400" dirty="0" smtClean="0"/>
              <a:t>Search Results can be customized using XSLT</a:t>
            </a:r>
          </a:p>
          <a:p>
            <a:pPr eaLnBrk="1" hangingPunct="1"/>
            <a:r>
              <a:rPr lang="en-US" sz="2400" dirty="0" smtClean="0"/>
              <a:t>Supports keyword search only (no wildcard) – For wildcard search alternative see </a:t>
            </a:r>
            <a:r>
              <a:rPr lang="en-US" sz="2400" dirty="0" smtClean="0">
                <a:hlinkClick r:id="rId3"/>
              </a:rPr>
              <a:t>wildcardsearch.codeplex.com</a:t>
            </a:r>
            <a:endParaRPr lang="en-US" sz="2400" dirty="0" smtClean="0"/>
          </a:p>
          <a:p>
            <a:pPr eaLnBrk="1" hangingPunct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Center – Web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err="1" smtClean="0"/>
              <a:t>SearchBox</a:t>
            </a:r>
            <a:endParaRPr lang="en-US" sz="2400" dirty="0" smtClean="0"/>
          </a:p>
          <a:p>
            <a:pPr eaLnBrk="1" hangingPunct="1"/>
            <a:r>
              <a:rPr lang="en-US" sz="2400" dirty="0" err="1" smtClean="0"/>
              <a:t>CoreResultsWebPart</a:t>
            </a:r>
            <a:endParaRPr lang="en-US" sz="2400" dirty="0" smtClean="0"/>
          </a:p>
          <a:p>
            <a:pPr eaLnBrk="1" hangingPunct="1"/>
            <a:r>
              <a:rPr lang="en-US" sz="2400" dirty="0" err="1" smtClean="0"/>
              <a:t>BestBets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Paging</a:t>
            </a:r>
          </a:p>
          <a:p>
            <a:pPr eaLnBrk="1" hangingPunct="1"/>
            <a:r>
              <a:rPr lang="en-US" sz="2400" dirty="0" err="1" smtClean="0"/>
              <a:t>AdvancedSearch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Stonebridg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B29D986CD1A24FB9CA440BB1D90FDF" ma:contentTypeVersion="0" ma:contentTypeDescription="Create a new document." ma:contentTypeScope="" ma:versionID="cab877ff4d4b6a07efda37e26c68bc33">
  <xsd:schema xmlns:xsd="http://www.w3.org/2001/XMLSchema" xmlns:p="http://schemas.microsoft.com/office/2006/metadata/properties" targetNamespace="http://schemas.microsoft.com/office/2006/metadata/properties" ma:root="true" ma:fieldsID="f4d196f5c675f743c82a55ad494504e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D3A37BF-0577-43DC-A64D-2A4617F3B1B6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E98FD07-F6BF-4691-AA6F-6247887BB4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94B5C9-85E2-4A57-94A2-24B57220E96E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D06A9418-366F-44CB-BCFF-26FA0631A4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13226</TotalTime>
  <Words>656</Words>
  <Application>Microsoft Office PowerPoint</Application>
  <PresentationFormat>On-screen Show (4:3)</PresentationFormat>
  <Paragraphs>97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Introduction to Enterprise Search</vt:lpstr>
      <vt:lpstr>Corey Roth</vt:lpstr>
      <vt:lpstr>What is Enterprise Search?</vt:lpstr>
      <vt:lpstr>Components of Enterprise Search</vt:lpstr>
      <vt:lpstr>Content Sources</vt:lpstr>
      <vt:lpstr>Metadata Properties</vt:lpstr>
      <vt:lpstr>Scopes</vt:lpstr>
      <vt:lpstr>Search Center</vt:lpstr>
      <vt:lpstr>Search Center – Web Parts</vt:lpstr>
      <vt:lpstr>Search Center - Customization</vt:lpstr>
      <vt:lpstr>Querying Search</vt:lpstr>
      <vt:lpstr>Drawbacks of Enterprise Search</vt:lpstr>
      <vt:lpstr>Indexing Other Sources</vt:lpstr>
      <vt:lpstr>Writing Code to Interact with Search This afternoon!</vt:lpstr>
      <vt:lpstr>Questions?</vt:lpstr>
    </vt:vector>
  </TitlesOfParts>
  <Company>sbti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Enterprise Search</dc:title>
  <dc:creator>Corey Roth</dc:creator>
  <cp:keywords>SharePoint;MOSS;Enterprise Search</cp:keywords>
  <cp:lastModifiedBy>croth</cp:lastModifiedBy>
  <cp:revision>861</cp:revision>
  <dcterms:created xsi:type="dcterms:W3CDTF">2006-06-06T16:14:40Z</dcterms:created>
  <dcterms:modified xsi:type="dcterms:W3CDTF">2009-07-13T20:14:04Z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0x010100B1B29D986CD1A24FB9CA440BB1D90FDF</vt:lpwstr>
  </property>
  <property fmtid="{D5CDD505-2E9C-101B-9397-08002B2CF9AE}" pid="3" name="ContentType">
    <vt:lpwstr>Document</vt:lpwstr>
  </property>
</Properties>
</file>