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8"/>
  </p:notesMasterIdLst>
  <p:handoutMasterIdLst>
    <p:handoutMasterId r:id="rId19"/>
  </p:handoutMasterIdLst>
  <p:sldIdLst>
    <p:sldId id="290" r:id="rId6"/>
    <p:sldId id="404" r:id="rId7"/>
    <p:sldId id="405" r:id="rId8"/>
    <p:sldId id="406" r:id="rId9"/>
    <p:sldId id="410" r:id="rId10"/>
    <p:sldId id="411" r:id="rId11"/>
    <p:sldId id="412" r:id="rId12"/>
    <p:sldId id="413" r:id="rId13"/>
    <p:sldId id="414" r:id="rId14"/>
    <p:sldId id="416" r:id="rId15"/>
    <p:sldId id="415" r:id="rId16"/>
    <p:sldId id="403" r:id="rId17"/>
  </p:sldIdLst>
  <p:sldSz cx="9144000" cy="6858000" type="screen4x3"/>
  <p:notesSz cx="6950075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E3D5B0"/>
    <a:srgbClr val="0000FF"/>
    <a:srgbClr val="F2B800"/>
    <a:srgbClr val="FF0000"/>
    <a:srgbClr val="99CC00"/>
    <a:srgbClr val="00CC00"/>
    <a:srgbClr val="F6FCA2"/>
    <a:srgbClr val="000066"/>
    <a:srgbClr val="0066FF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73" autoAdjust="0"/>
    <p:restoredTop sz="81982" autoAdjust="0"/>
  </p:normalViewPr>
  <p:slideViewPr>
    <p:cSldViewPr snapToGrid="0">
      <p:cViewPr varScale="1">
        <p:scale>
          <a:sx n="74" d="100"/>
          <a:sy n="74" d="100"/>
        </p:scale>
        <p:origin x="-145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8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132" y="-84"/>
      </p:cViewPr>
      <p:guideLst>
        <p:guide orient="horz" pos="2909"/>
        <p:guide pos="218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2001" cy="461193"/>
          </a:xfrm>
          <a:prstGeom prst="rect">
            <a:avLst/>
          </a:prstGeom>
        </p:spPr>
        <p:txBody>
          <a:bodyPr vert="horz" lIns="87490" tIns="43745" rIns="87490" bIns="43745" rtlCol="0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566" y="0"/>
            <a:ext cx="3012001" cy="461193"/>
          </a:xfrm>
          <a:prstGeom prst="rect">
            <a:avLst/>
          </a:prstGeom>
        </p:spPr>
        <p:txBody>
          <a:bodyPr vert="horz" lIns="87490" tIns="43745" rIns="87490" bIns="43745" rtlCol="0"/>
          <a:lstStyle>
            <a:lvl1pPr algn="r">
              <a:defRPr sz="1100"/>
            </a:lvl1pPr>
          </a:lstStyle>
          <a:p>
            <a:fld id="{D956F42F-DB4B-4903-A05C-C7075D790A4B}" type="datetimeFigureOut">
              <a:rPr lang="en-US" smtClean="0"/>
              <a:pPr/>
              <a:t>7/7/2009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3356"/>
            <a:ext cx="3012001" cy="461193"/>
          </a:xfrm>
          <a:prstGeom prst="rect">
            <a:avLst/>
          </a:prstGeom>
        </p:spPr>
        <p:txBody>
          <a:bodyPr vert="horz" lIns="87490" tIns="43745" rIns="87490" bIns="43745" rtlCol="0" anchor="b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566" y="8773356"/>
            <a:ext cx="3012001" cy="461193"/>
          </a:xfrm>
          <a:prstGeom prst="rect">
            <a:avLst/>
          </a:prstGeom>
        </p:spPr>
        <p:txBody>
          <a:bodyPr vert="horz" lIns="87490" tIns="43745" rIns="87490" bIns="43745" rtlCol="0" anchor="b"/>
          <a:lstStyle>
            <a:lvl1pPr algn="r">
              <a:defRPr sz="1100"/>
            </a:lvl1pPr>
          </a:lstStyle>
          <a:p>
            <a:fld id="{139C6315-2430-4D0D-A6E8-643F8891A88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2001" cy="46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85" tIns="46243" rIns="92485" bIns="46243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6566" y="0"/>
            <a:ext cx="3012001" cy="46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85" tIns="46243" rIns="92485" bIns="46243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6813" y="693738"/>
            <a:ext cx="4616450" cy="34623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310" y="4387442"/>
            <a:ext cx="5559457" cy="4155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85" tIns="46243" rIns="92485" bIns="4624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3356"/>
            <a:ext cx="3012001" cy="46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85" tIns="46243" rIns="92485" bIns="46243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6566" y="8773356"/>
            <a:ext cx="3012001" cy="46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85" tIns="46243" rIns="92485" bIns="4624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1347486-434E-4864-A039-6C26C3F2C25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E2F554-BBF5-4997-B4F4-D3E230FBF138}" type="slidenum">
              <a:rPr lang="en-US" smtClean="0"/>
              <a:pPr/>
              <a:t>1</a:t>
            </a:fld>
            <a:endParaRPr lang="en-US" dirty="0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 Keyword Query</a:t>
            </a:r>
            <a:r>
              <a:rPr lang="en-US" baseline="0" dirty="0" smtClean="0"/>
              <a:t> Syntax in Search Center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47486-434E-4864-A039-6C26C3F2C25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 query string</a:t>
            </a:r>
            <a:r>
              <a:rPr lang="en-US" baseline="0" dirty="0" smtClean="0"/>
              <a:t> syntax and RSS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47486-434E-4864-A039-6C26C3F2C25D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 </a:t>
            </a:r>
            <a:r>
              <a:rPr lang="en-US" dirty="0" err="1" smtClean="0"/>
              <a:t>KeywordQuery</a:t>
            </a:r>
            <a:r>
              <a:rPr lang="en-US" baseline="0" dirty="0" smtClean="0"/>
              <a:t> class along with how to specify managed properties.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47486-434E-4864-A039-6C26C3F2C25D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Demonstrate </a:t>
            </a:r>
            <a:r>
              <a:rPr lang="en-US" dirty="0" err="1" smtClean="0"/>
              <a:t>FullTextSqlQuery</a:t>
            </a:r>
            <a:r>
              <a:rPr lang="en-US" baseline="0" dirty="0" smtClean="0"/>
              <a:t> class.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47486-434E-4864-A039-6C26C3F2C25D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E2F554-BBF5-4997-B4F4-D3E230FBF138}" type="slidenum">
              <a:rPr lang="en-US" smtClean="0"/>
              <a:pPr/>
              <a:t>12</a:t>
            </a:fld>
            <a:endParaRPr lang="en-US" dirty="0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777E1-41FB-45EF-88F8-250F371272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F450B-16AB-4F15-8D96-B8DCA60B7C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6563" y="-152400"/>
            <a:ext cx="2109787" cy="6278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-152400"/>
            <a:ext cx="6176963" cy="6278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4D179F-DD01-4C3F-A365-B0040E3091A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809630" y="6095100"/>
            <a:ext cx="33437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D9EF1-E998-4F9C-810B-D117E1C224A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A1AD2A-4033-414C-A28C-0F3F5B4846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1C186-5FD9-4DD8-9B11-1734D430DF3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F846E-EBBC-4052-9950-E497D05D7B0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163338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CFA9A9-731A-4E6D-B7AB-1B74D30537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B15D39-C9AF-4623-A3D9-29F42B8CCA2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EDDEB-CA88-4219-9FD2-23673F1803E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66B7F-D868-4C87-A845-C354BFD6BD4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138363" y="-152400"/>
            <a:ext cx="67579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AD17DD7-DED0-4CC4-B702-74572024681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2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2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2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2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netmafia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twitter.com/coreyroth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netmafia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twitter.com/coreyroth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twitter.com/coreyroth" TargetMode="External"/><Relationship Id="rId2" Type="http://schemas.openxmlformats.org/officeDocument/2006/relationships/hyperlink" Target="mailto:corey.roth@gmail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otnetmafia.com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62701" y="1607910"/>
            <a:ext cx="8441912" cy="1470025"/>
          </a:xfrm>
        </p:spPr>
        <p:txBody>
          <a:bodyPr/>
          <a:lstStyle/>
          <a:p>
            <a:pPr algn="ctr" eaLnBrk="1" hangingPunct="1"/>
            <a:r>
              <a:rPr lang="en-US" sz="3600" dirty="0" smtClean="0">
                <a:latin typeface="Arial" pitchFamily="34" charset="0"/>
                <a:cs typeface="Arial" pitchFamily="34" charset="0"/>
              </a:rPr>
              <a:t>Writing Code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to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interact with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Enterprise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Search</a:t>
            </a: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82735" y="4826376"/>
            <a:ext cx="3448437" cy="1217074"/>
          </a:xfrm>
        </p:spPr>
        <p:txBody>
          <a:bodyPr/>
          <a:lstStyle/>
          <a:p>
            <a:pPr algn="l" eaLnBrk="1" hangingPunct="1"/>
            <a:r>
              <a:rPr lang="en-US" sz="2800" dirty="0" smtClean="0">
                <a:latin typeface="Arial" pitchFamily="34" charset="0"/>
                <a:cs typeface="Arial" pitchFamily="34" charset="0"/>
              </a:rPr>
              <a:t>Corey Roth</a:t>
            </a:r>
          </a:p>
          <a:p>
            <a:pPr algn="l" eaLnBrk="1" hangingPunct="1"/>
            <a:r>
              <a:rPr lang="en-US" sz="1600" dirty="0" smtClean="0">
                <a:latin typeface="Calibri" pitchFamily="34" charset="0"/>
              </a:rPr>
              <a:t>Blog: </a:t>
            </a:r>
            <a:r>
              <a:rPr lang="en-US" sz="1600" dirty="0" smtClean="0">
                <a:latin typeface="Calibri" pitchFamily="34" charset="0"/>
                <a:hlinkClick r:id="rId3"/>
              </a:rPr>
              <a:t>www.dotnetmafia.com</a:t>
            </a:r>
            <a:endParaRPr lang="en-US" sz="1600" dirty="0" smtClean="0">
              <a:latin typeface="Calibri" pitchFamily="34" charset="0"/>
            </a:endParaRPr>
          </a:p>
          <a:p>
            <a:pPr algn="l" eaLnBrk="1" hangingPunct="1"/>
            <a:r>
              <a:rPr lang="en-US" sz="1600" dirty="0" smtClean="0">
                <a:latin typeface="Calibri" pitchFamily="34" charset="0"/>
              </a:rPr>
              <a:t>Twitter: </a:t>
            </a:r>
            <a:r>
              <a:rPr lang="en-US" sz="1600" dirty="0" smtClean="0">
                <a:latin typeface="Calibri" pitchFamily="34" charset="0"/>
                <a:hlinkClick r:id="rId4"/>
              </a:rPr>
              <a:t>twitter.com/</a:t>
            </a:r>
            <a:r>
              <a:rPr lang="en-US" sz="1600" dirty="0" err="1" smtClean="0">
                <a:latin typeface="Calibri" pitchFamily="34" charset="0"/>
                <a:hlinkClick r:id="rId4"/>
              </a:rPr>
              <a:t>coreyroth</a:t>
            </a:r>
            <a:endParaRPr lang="en-US" sz="1600" dirty="0" smtClean="0">
              <a:latin typeface="Calibri" pitchFamily="34" charset="0"/>
            </a:endParaRPr>
          </a:p>
          <a:p>
            <a:pPr algn="l" eaLnBrk="1" hangingPunct="1"/>
            <a:endParaRPr lang="en-US" sz="1600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Query Request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Can use Keyword Query syntax or Full Text SQL Query syntax</a:t>
            </a:r>
          </a:p>
          <a:p>
            <a:r>
              <a:rPr lang="en-US" sz="2400" dirty="0" err="1" smtClean="0"/>
              <a:t>QueryText</a:t>
            </a:r>
            <a:r>
              <a:rPr lang="en-US" sz="2400" dirty="0" smtClean="0"/>
              <a:t> element contains the query</a:t>
            </a:r>
          </a:p>
          <a:p>
            <a:pPr lvl="1"/>
            <a:r>
              <a:rPr lang="en-US" sz="2200" dirty="0" smtClean="0"/>
              <a:t>type=“STRING” – Keyword Query</a:t>
            </a:r>
          </a:p>
          <a:p>
            <a:pPr lvl="1"/>
            <a:r>
              <a:rPr lang="en-US" sz="2200" dirty="0" smtClean="0"/>
              <a:t>type=“MSSQLFT” – Full Text SQL Query</a:t>
            </a:r>
          </a:p>
          <a:p>
            <a:r>
              <a:rPr lang="en-US" sz="2400" dirty="0" smtClean="0"/>
              <a:t>Range / </a:t>
            </a:r>
            <a:r>
              <a:rPr lang="en-US" sz="2400" dirty="0" err="1" smtClean="0"/>
              <a:t>StartAt</a:t>
            </a:r>
            <a:r>
              <a:rPr lang="en-US" sz="2400" dirty="0" smtClean="0"/>
              <a:t> </a:t>
            </a:r>
            <a:r>
              <a:rPr lang="en-US" sz="2400" dirty="0" smtClean="0"/>
              <a:t>/ Count elements can be used for paging</a:t>
            </a:r>
          </a:p>
          <a:p>
            <a:r>
              <a:rPr lang="en-US" sz="2400" dirty="0" smtClean="0"/>
              <a:t>Properties element can be used to specify custom managed properties when using Keyword Query syntax</a:t>
            </a:r>
          </a:p>
          <a:p>
            <a:r>
              <a:rPr lang="en-US" sz="2400" dirty="0" err="1" smtClean="0"/>
              <a:t>SortByProperties</a:t>
            </a:r>
            <a:r>
              <a:rPr lang="en-US" sz="2400" dirty="0" smtClean="0"/>
              <a:t> element sorts keyword queries</a:t>
            </a:r>
          </a:p>
          <a:p>
            <a:r>
              <a:rPr lang="en-US" sz="2400" dirty="0" smtClean="0"/>
              <a:t>Note the casing of everything</a:t>
            </a: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Can use the URL syntax with the RSS page at http://&lt;moss-server&gt;/&lt;SearchCenterUrl&gt;/_layouts/srchrss.aspx</a:t>
            </a:r>
          </a:p>
          <a:p>
            <a:r>
              <a:rPr lang="en-US" sz="2400" dirty="0" smtClean="0"/>
              <a:t>Returns an XML document in RSS format containing search results</a:t>
            </a:r>
          </a:p>
          <a:p>
            <a:r>
              <a:rPr lang="en-US" sz="2400" dirty="0" smtClean="0"/>
              <a:t>Will not return custom managed properties</a:t>
            </a:r>
            <a:endParaRPr 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62701" y="1607910"/>
            <a:ext cx="8441912" cy="1470025"/>
          </a:xfrm>
        </p:spPr>
        <p:txBody>
          <a:bodyPr/>
          <a:lstStyle/>
          <a:p>
            <a:pPr algn="ctr" eaLnBrk="1" hangingPunct="1"/>
            <a:r>
              <a:rPr lang="en-US" sz="3600" dirty="0" smtClean="0">
                <a:latin typeface="Arial" pitchFamily="34" charset="0"/>
                <a:cs typeface="Arial" pitchFamily="34" charset="0"/>
              </a:rPr>
              <a:t>Questions?</a:t>
            </a: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73269" y="3911974"/>
            <a:ext cx="4498428" cy="2478315"/>
          </a:xfrm>
        </p:spPr>
        <p:txBody>
          <a:bodyPr/>
          <a:lstStyle/>
          <a:p>
            <a:pPr eaLnBrk="1" hangingPunct="1"/>
            <a:endParaRPr lang="en-US" sz="2800" i="1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endParaRPr lang="en-US" sz="2800" i="1" dirty="0" smtClean="0">
              <a:latin typeface="Arial" pitchFamily="34" charset="0"/>
              <a:cs typeface="Arial" pitchFamily="34" charset="0"/>
            </a:endParaRPr>
          </a:p>
          <a:p>
            <a:pPr algn="l" eaLnBrk="1" hangingPunct="1"/>
            <a:r>
              <a:rPr lang="en-US" sz="2800" dirty="0" smtClean="0">
                <a:latin typeface="Arial" pitchFamily="34" charset="0"/>
                <a:cs typeface="Arial" pitchFamily="34" charset="0"/>
              </a:rPr>
              <a:t>Corey Roth</a:t>
            </a:r>
          </a:p>
          <a:p>
            <a:pPr algn="l" eaLnBrk="1" hangingPunct="1"/>
            <a:r>
              <a:rPr lang="en-US" sz="1600" dirty="0" smtClean="0">
                <a:latin typeface="Calibri" pitchFamily="34" charset="0"/>
              </a:rPr>
              <a:t>Blog: </a:t>
            </a:r>
            <a:r>
              <a:rPr lang="en-US" sz="1600" dirty="0" smtClean="0">
                <a:latin typeface="Calibri" pitchFamily="34" charset="0"/>
                <a:hlinkClick r:id="rId3"/>
              </a:rPr>
              <a:t>www.dotnetmafia.com</a:t>
            </a:r>
            <a:endParaRPr lang="en-US" sz="1600" dirty="0" smtClean="0">
              <a:latin typeface="Calibri" pitchFamily="34" charset="0"/>
            </a:endParaRPr>
          </a:p>
          <a:p>
            <a:pPr algn="l" eaLnBrk="1" hangingPunct="1"/>
            <a:r>
              <a:rPr lang="en-US" sz="1600" dirty="0" smtClean="0">
                <a:latin typeface="Calibri" pitchFamily="34" charset="0"/>
              </a:rPr>
              <a:t>Twitter: </a:t>
            </a:r>
            <a:r>
              <a:rPr lang="en-US" sz="1600" dirty="0" smtClean="0">
                <a:latin typeface="Calibri" pitchFamily="34" charset="0"/>
                <a:hlinkClick r:id="rId4"/>
              </a:rPr>
              <a:t>twitter.com/</a:t>
            </a:r>
            <a:r>
              <a:rPr lang="en-US" sz="1600" dirty="0" err="1" smtClean="0">
                <a:latin typeface="Calibri" pitchFamily="34" charset="0"/>
                <a:hlinkClick r:id="rId4"/>
              </a:rPr>
              <a:t>coreyroth</a:t>
            </a:r>
            <a:endParaRPr lang="en-US" sz="1600" dirty="0" smtClean="0">
              <a:latin typeface="Calibri" pitchFamily="34" charset="0"/>
            </a:endParaRPr>
          </a:p>
          <a:p>
            <a:pPr algn="l" eaLnBrk="1" hangingPunct="1"/>
            <a:endParaRPr lang="en-US" sz="1600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Corey Roth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Consultant for Stonebridge</a:t>
            </a:r>
          </a:p>
          <a:p>
            <a:pPr eaLnBrk="1" hangingPunct="1">
              <a:defRPr/>
            </a:pPr>
            <a:r>
              <a:rPr lang="en-US" sz="2400" dirty="0" smtClean="0"/>
              <a:t>Worked in Consumer Electronics, Travel, Advertising, and Energy industries</a:t>
            </a:r>
          </a:p>
          <a:p>
            <a:pPr eaLnBrk="1" hangingPunct="1">
              <a:defRPr/>
            </a:pPr>
            <a:r>
              <a:rPr lang="en-US" sz="2400" dirty="0" smtClean="0"/>
              <a:t>Currently doing MOSS development specializing in Enterprise Search</a:t>
            </a:r>
          </a:p>
          <a:p>
            <a:pPr eaLnBrk="1" hangingPunct="1">
              <a:defRPr/>
            </a:pPr>
            <a:r>
              <a:rPr lang="en-US" sz="2400" dirty="0" smtClean="0"/>
              <a:t>Microsoft Award for Customer Excellence (ACE) Winner</a:t>
            </a:r>
          </a:p>
          <a:p>
            <a:pPr eaLnBrk="1" hangingPunct="1">
              <a:defRPr/>
            </a:pPr>
            <a:r>
              <a:rPr lang="en-US" sz="2400" dirty="0" smtClean="0"/>
              <a:t>MCTS: MOSS 2007 Configuring</a:t>
            </a:r>
          </a:p>
          <a:p>
            <a:pPr eaLnBrk="1" hangingPunct="1">
              <a:defRPr/>
            </a:pPr>
            <a:r>
              <a:rPr lang="en-US" sz="2400" dirty="0" smtClean="0"/>
              <a:t>E-mail: </a:t>
            </a:r>
            <a:r>
              <a:rPr lang="en-US" sz="2400" dirty="0" smtClean="0">
                <a:hlinkClick r:id="rId2"/>
              </a:rPr>
              <a:t>corey.roth@gmail.com</a:t>
            </a:r>
            <a:r>
              <a:rPr lang="en-US" sz="2400" dirty="0" smtClean="0"/>
              <a:t> </a:t>
            </a:r>
          </a:p>
          <a:p>
            <a:pPr eaLnBrk="1" hangingPunct="1">
              <a:defRPr/>
            </a:pPr>
            <a:r>
              <a:rPr lang="en-US" sz="2400" dirty="0" smtClean="0"/>
              <a:t>Twitter: </a:t>
            </a:r>
            <a:r>
              <a:rPr lang="en-US" sz="2400" dirty="0" smtClean="0">
                <a:hlinkClick r:id="rId3"/>
              </a:rPr>
              <a:t>twitter.com/</a:t>
            </a:r>
            <a:r>
              <a:rPr lang="en-US" sz="2400" dirty="0" err="1" smtClean="0">
                <a:hlinkClick r:id="rId3"/>
              </a:rPr>
              <a:t>coreyroth</a:t>
            </a:r>
            <a:endParaRPr lang="en-US" sz="2400" dirty="0" smtClean="0"/>
          </a:p>
          <a:p>
            <a:pPr eaLnBrk="1" hangingPunct="1">
              <a:defRPr/>
            </a:pPr>
            <a:r>
              <a:rPr lang="en-US" sz="2400" dirty="0" smtClean="0"/>
              <a:t>Blog: </a:t>
            </a:r>
            <a:r>
              <a:rPr lang="en-US" sz="2400" dirty="0" smtClean="0">
                <a:hlinkClick r:id="rId4"/>
              </a:rPr>
              <a:t>www.dotnetmafia.com</a:t>
            </a:r>
            <a:r>
              <a:rPr lang="en-US" sz="2400" dirty="0" smtClean="0"/>
              <a:t> (mirrored on sharepointblogs.com)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Enterprise Search?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Enterprise Search is one of Microsoft’s current offerings to do search in the Enterprise</a:t>
            </a:r>
          </a:p>
          <a:p>
            <a:r>
              <a:rPr lang="en-US" sz="2400" dirty="0" smtClean="0"/>
              <a:t>Included in MOSS 2007</a:t>
            </a:r>
          </a:p>
          <a:p>
            <a:r>
              <a:rPr lang="en-US" sz="2400" dirty="0" smtClean="0"/>
              <a:t>Also available as a stand alone product (Search Server 2008 / Search Server Express)</a:t>
            </a:r>
          </a:p>
          <a:p>
            <a:r>
              <a:rPr lang="en-US" sz="2400" dirty="0" smtClean="0"/>
              <a:t>Allows for indexing and querying of documents from multiple sources (i.e.: documents, web sites, file shares, Active Directory (people), databases, web services, etc.)</a:t>
            </a:r>
            <a:endParaRPr 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Interacting with 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Search Center</a:t>
            </a:r>
          </a:p>
          <a:p>
            <a:r>
              <a:rPr lang="en-US" sz="2400" dirty="0" smtClean="0"/>
              <a:t>Query String</a:t>
            </a:r>
          </a:p>
          <a:p>
            <a:r>
              <a:rPr lang="en-US" sz="2400" dirty="0" smtClean="0"/>
              <a:t>RSS</a:t>
            </a:r>
          </a:p>
          <a:p>
            <a:r>
              <a:rPr lang="en-US" sz="2400" dirty="0" err="1" smtClean="0"/>
              <a:t>KeywordQuery</a:t>
            </a:r>
            <a:r>
              <a:rPr lang="en-US" sz="2400" dirty="0" smtClean="0"/>
              <a:t> Class</a:t>
            </a:r>
          </a:p>
          <a:p>
            <a:r>
              <a:rPr lang="en-US" sz="2400" dirty="0" err="1" smtClean="0"/>
              <a:t>FullTextSqlQuery</a:t>
            </a:r>
            <a:r>
              <a:rPr lang="en-US" sz="2400" dirty="0" smtClean="0"/>
              <a:t> Class</a:t>
            </a:r>
          </a:p>
          <a:p>
            <a:r>
              <a:rPr lang="en-US" sz="2400" dirty="0" smtClean="0"/>
              <a:t>Web Service</a:t>
            </a:r>
            <a:endParaRPr 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Keyword Query Syntax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Used to search by Managed Properties</a:t>
            </a:r>
          </a:p>
          <a:p>
            <a:pPr eaLnBrk="1" hangingPunct="1"/>
            <a:r>
              <a:rPr lang="en-US" sz="2400" dirty="0" smtClean="0"/>
              <a:t>Can specify Scopes (Scope:”</a:t>
            </a:r>
            <a:r>
              <a:rPr lang="en-US" sz="2400" dirty="0" err="1" smtClean="0"/>
              <a:t>MyScope</a:t>
            </a:r>
            <a:r>
              <a:rPr lang="en-US" sz="2400" dirty="0" smtClean="0"/>
              <a:t>”)</a:t>
            </a:r>
          </a:p>
          <a:p>
            <a:pPr eaLnBrk="1" hangingPunct="1"/>
            <a:r>
              <a:rPr lang="en-US" sz="2400" dirty="0" smtClean="0"/>
              <a:t>Does not support wildcard search</a:t>
            </a:r>
            <a:endParaRPr lang="en-US" sz="2400" dirty="0" smtClean="0"/>
          </a:p>
          <a:p>
            <a:pPr eaLnBrk="1" hangingPunct="1"/>
            <a:r>
              <a:rPr lang="en-US" sz="2400" dirty="0" smtClean="0"/>
              <a:t>AND implied between each keyword (i.e.: </a:t>
            </a:r>
            <a:r>
              <a:rPr lang="en-US" sz="2400" i="1" dirty="0" smtClean="0"/>
              <a:t>Color:”Red” Size:”M” </a:t>
            </a:r>
            <a:r>
              <a:rPr lang="en-US" sz="2400" dirty="0" smtClean="0"/>
              <a:t>is the same </a:t>
            </a:r>
            <a:r>
              <a:rPr lang="en-US" sz="2400" i="1" dirty="0" smtClean="0"/>
              <a:t>Color=“Red” AND Size=“M”</a:t>
            </a:r>
            <a:r>
              <a:rPr lang="en-US" sz="2400" dirty="0" smtClean="0"/>
              <a:t>)</a:t>
            </a:r>
          </a:p>
          <a:p>
            <a:pPr eaLnBrk="1" hangingPunct="1"/>
            <a:r>
              <a:rPr lang="en-US" sz="2400" dirty="0" smtClean="0"/>
              <a:t>OR implied when multiple keywords of the same managed property used (i.e.: </a:t>
            </a:r>
            <a:r>
              <a:rPr lang="en-US" sz="2400" i="1" dirty="0" smtClean="0"/>
              <a:t>Color:”Red” Color:”Blue”</a:t>
            </a:r>
            <a:r>
              <a:rPr lang="en-US" sz="2400" dirty="0" smtClean="0"/>
              <a:t> translates to </a:t>
            </a:r>
            <a:r>
              <a:rPr lang="en-US" sz="2400" i="1" dirty="0" smtClean="0"/>
              <a:t>Color=“Red” OR Color=“Blue”</a:t>
            </a:r>
            <a:r>
              <a:rPr lang="en-US" sz="2400" dirty="0" smtClean="0"/>
              <a:t>)</a:t>
            </a:r>
          </a:p>
          <a:p>
            <a:r>
              <a:rPr lang="en-US" sz="2400" dirty="0" smtClean="0"/>
              <a:t>Can Specify Content Sources (</a:t>
            </a:r>
            <a:r>
              <a:rPr lang="en-US" sz="2400" dirty="0" err="1" smtClean="0"/>
              <a:t>ContentSource</a:t>
            </a:r>
            <a:r>
              <a:rPr lang="en-US" sz="2400" dirty="0" smtClean="0"/>
              <a:t>:”My Source”</a:t>
            </a:r>
          </a:p>
          <a:p>
            <a:r>
              <a:rPr lang="en-US" sz="2400" dirty="0" err="1" smtClean="0"/>
              <a:t>IsDocument</a:t>
            </a:r>
            <a:r>
              <a:rPr lang="en-US" sz="2400" dirty="0" smtClean="0"/>
              <a:t>:”1” – Query Documents Only</a:t>
            </a:r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URL Syntax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Search Center and RSS pages accept queries via the query string</a:t>
            </a:r>
          </a:p>
          <a:p>
            <a:r>
              <a:rPr lang="en-US" sz="2400" dirty="0" smtClean="0"/>
              <a:t>Uses the keyword syntax specified on the </a:t>
            </a:r>
            <a:r>
              <a:rPr lang="en-US" sz="2400" i="1" dirty="0" smtClean="0"/>
              <a:t>K</a:t>
            </a:r>
            <a:r>
              <a:rPr lang="en-US" sz="2400" dirty="0" smtClean="0"/>
              <a:t> parameter (i.e.: </a:t>
            </a:r>
            <a:r>
              <a:rPr lang="en-US" sz="2400" dirty="0" err="1" smtClean="0"/>
              <a:t>results.aspx?k</a:t>
            </a:r>
            <a:r>
              <a:rPr lang="en-US" sz="2400" dirty="0" smtClean="0"/>
              <a:t>=Accounting)</a:t>
            </a:r>
          </a:p>
          <a:p>
            <a:r>
              <a:rPr lang="en-US" sz="2400" dirty="0" smtClean="0"/>
              <a:t>Can specify scope using the </a:t>
            </a:r>
            <a:r>
              <a:rPr lang="en-US" sz="2400" i="1" dirty="0" smtClean="0"/>
              <a:t>S</a:t>
            </a:r>
            <a:r>
              <a:rPr lang="en-US" sz="2400" dirty="0" smtClean="0"/>
              <a:t> parameter (i.e.: </a:t>
            </a:r>
            <a:r>
              <a:rPr lang="en-US" sz="2400" dirty="0" err="1" smtClean="0"/>
              <a:t>results.aspx?k</a:t>
            </a:r>
            <a:r>
              <a:rPr lang="en-US" sz="2400" dirty="0" smtClean="0"/>
              <a:t>=</a:t>
            </a:r>
            <a:r>
              <a:rPr lang="en-US" sz="2400" dirty="0" err="1" smtClean="0"/>
              <a:t>Account&amp;s</a:t>
            </a:r>
            <a:r>
              <a:rPr lang="en-US" sz="2400" dirty="0" smtClean="0"/>
              <a:t>=Corporate Documents)</a:t>
            </a:r>
          </a:p>
          <a:p>
            <a:r>
              <a:rPr lang="en-US" sz="2400" dirty="0" smtClean="0"/>
              <a:t>Results can be paged with the </a:t>
            </a:r>
            <a:r>
              <a:rPr lang="en-US" sz="2400" i="1" dirty="0" smtClean="0"/>
              <a:t>start</a:t>
            </a:r>
            <a:r>
              <a:rPr lang="en-US" sz="2400" dirty="0" smtClean="0"/>
              <a:t> parameter</a:t>
            </a:r>
            <a:endParaRPr 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KeywordQuery</a:t>
            </a:r>
            <a:r>
              <a:rPr lang="en-US" dirty="0" smtClean="0"/>
              <a:t> Class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SharePoint API class to execute a query using Keyword Syntax</a:t>
            </a:r>
          </a:p>
          <a:p>
            <a:r>
              <a:rPr lang="en-US" sz="2400" dirty="0" smtClean="0"/>
              <a:t>Returns a </a:t>
            </a:r>
            <a:r>
              <a:rPr lang="en-US" sz="2400" dirty="0" err="1" smtClean="0"/>
              <a:t>ResultsTableCollection</a:t>
            </a:r>
            <a:r>
              <a:rPr lang="en-US" sz="2400" dirty="0" smtClean="0"/>
              <a:t> object which can be converted to a </a:t>
            </a:r>
            <a:r>
              <a:rPr lang="en-US" sz="2400" dirty="0" err="1" smtClean="0"/>
              <a:t>DataTable</a:t>
            </a:r>
            <a:endParaRPr lang="en-US" sz="2400" dirty="0" smtClean="0"/>
          </a:p>
          <a:p>
            <a:r>
              <a:rPr lang="en-US" sz="2400" dirty="0" smtClean="0"/>
              <a:t>Can only be used on the SharePoint server</a:t>
            </a:r>
          </a:p>
          <a:p>
            <a:r>
              <a:rPr lang="en-US" sz="2400" dirty="0" smtClean="0"/>
              <a:t>Uses the credentials of the application executing the code (i.e.: the user who ran a console application, or the application pool account)</a:t>
            </a:r>
          </a:p>
          <a:p>
            <a:r>
              <a:rPr lang="en-US" sz="2400" dirty="0" err="1" smtClean="0"/>
              <a:t>SelectProperties</a:t>
            </a:r>
            <a:r>
              <a:rPr lang="en-US" sz="2400" dirty="0" smtClean="0"/>
              <a:t> can be used to add custom managed properties.  You must add all default properties as well as your own custom properties if this is used.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Full Text SQL Syntax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T-SQL style method of querying Enterprise Search</a:t>
            </a:r>
          </a:p>
          <a:p>
            <a:r>
              <a:rPr lang="en-US" sz="2400" dirty="0" smtClean="0"/>
              <a:t>Can be used to do a wildcard search</a:t>
            </a:r>
          </a:p>
          <a:p>
            <a:r>
              <a:rPr lang="en-US" sz="2400" dirty="0" smtClean="0"/>
              <a:t>Specify columns in SELECT statement </a:t>
            </a:r>
          </a:p>
          <a:p>
            <a:pPr lvl="1"/>
            <a:r>
              <a:rPr lang="en-US" sz="2200" dirty="0" smtClean="0"/>
              <a:t>SELECT Title, Path, Write, Rank,…</a:t>
            </a:r>
          </a:p>
          <a:p>
            <a:r>
              <a:rPr lang="en-US" sz="2400" dirty="0" smtClean="0"/>
              <a:t>Always FROM Scope()</a:t>
            </a:r>
          </a:p>
          <a:p>
            <a:r>
              <a:rPr lang="en-US" sz="2400" dirty="0" smtClean="0"/>
              <a:t>Note syntax when using WHERE with a Scope</a:t>
            </a:r>
          </a:p>
          <a:p>
            <a:pPr lvl="1"/>
            <a:r>
              <a:rPr lang="en-US" sz="2000" dirty="0" smtClean="0"/>
              <a:t>WHERE “Scope” = ‘File Share’</a:t>
            </a:r>
          </a:p>
          <a:p>
            <a:r>
              <a:rPr lang="en-US" sz="2400" dirty="0" smtClean="0"/>
              <a:t>CONTAINS predicate supports wildcard search, FREETEXT does not</a:t>
            </a:r>
          </a:p>
          <a:p>
            <a:r>
              <a:rPr lang="en-US" sz="2400" dirty="0" smtClean="0"/>
              <a:t>ORDER BY clause can be used for ordering</a:t>
            </a:r>
          </a:p>
          <a:p>
            <a:r>
              <a:rPr lang="en-US" sz="2400" dirty="0" smtClean="0"/>
              <a:t>See Office Server SDK for more information</a:t>
            </a:r>
          </a:p>
          <a:p>
            <a:endParaRPr lang="en-US" sz="2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Located on your SharePoint server in the _</a:t>
            </a:r>
            <a:r>
              <a:rPr lang="en-US" sz="2400" dirty="0" err="1" smtClean="0"/>
              <a:t>vti_bin</a:t>
            </a:r>
            <a:r>
              <a:rPr lang="en-US" sz="2400" dirty="0" smtClean="0"/>
              <a:t> virtual folder</a:t>
            </a:r>
          </a:p>
          <a:p>
            <a:r>
              <a:rPr lang="en-US" sz="2400" dirty="0" smtClean="0"/>
              <a:t>/_</a:t>
            </a:r>
            <a:r>
              <a:rPr lang="en-US" sz="2400" dirty="0" err="1" smtClean="0"/>
              <a:t>vti_bin</a:t>
            </a:r>
            <a:r>
              <a:rPr lang="en-US" sz="2400" dirty="0" smtClean="0"/>
              <a:t>/search.asmx – Enterprise Search web service</a:t>
            </a:r>
          </a:p>
          <a:p>
            <a:r>
              <a:rPr lang="en-US" sz="2400" dirty="0" smtClean="0"/>
              <a:t>/</a:t>
            </a:r>
            <a:r>
              <a:rPr lang="en-US" sz="2400" dirty="0" err="1" smtClean="0"/>
              <a:t>vti_bin</a:t>
            </a:r>
            <a:r>
              <a:rPr lang="en-US" sz="2400" dirty="0" smtClean="0"/>
              <a:t>/spsearch.asmx – WSS3 Search web service</a:t>
            </a:r>
          </a:p>
          <a:p>
            <a:r>
              <a:rPr lang="en-US" sz="2400" dirty="0" smtClean="0"/>
              <a:t>Both use the same syntax</a:t>
            </a:r>
          </a:p>
          <a:p>
            <a:r>
              <a:rPr lang="en-US" sz="2400" dirty="0" smtClean="0"/>
              <a:t>Web Service requires authentication</a:t>
            </a:r>
          </a:p>
          <a:p>
            <a:pPr lvl="1"/>
            <a:r>
              <a:rPr lang="en-US" sz="2200" dirty="0" smtClean="0"/>
              <a:t>Specify using .Credentials property</a:t>
            </a:r>
          </a:p>
          <a:p>
            <a:r>
              <a:rPr lang="en-US" sz="2400" dirty="0" smtClean="0"/>
              <a:t>Requires an input XML string</a:t>
            </a:r>
          </a:p>
          <a:p>
            <a:r>
              <a:rPr lang="en-US" sz="2400" dirty="0" smtClean="0"/>
              <a:t>Query method returns an XML string</a:t>
            </a:r>
          </a:p>
          <a:p>
            <a:r>
              <a:rPr lang="en-US" sz="2400" dirty="0" err="1" smtClean="0"/>
              <a:t>QueryEx</a:t>
            </a:r>
            <a:r>
              <a:rPr lang="en-US" sz="2400" dirty="0" smtClean="0"/>
              <a:t> method returns a </a:t>
            </a:r>
            <a:r>
              <a:rPr lang="en-US" sz="2400" dirty="0" err="1" smtClean="0"/>
              <a:t>DataSet</a:t>
            </a:r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Stonebridge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1B29D986CD1A24FB9CA440BB1D90FDF" ma:contentTypeVersion="0" ma:contentTypeDescription="Create a new document." ma:contentTypeScope="" ma:versionID="cab877ff4d4b6a07efda37e26c68bc33">
  <xsd:schema xmlns:xsd="http://www.w3.org/2001/XMLSchema" xmlns:p="http://schemas.microsoft.com/office/2006/metadata/properties" targetNamespace="http://schemas.microsoft.com/office/2006/metadata/properties" ma:root="true" ma:fieldsID="f4d196f5c675f743c82a55ad494504e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3494B5C9-85E2-4A57-94A2-24B57220E96E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1E98FD07-F6BF-4691-AA6F-6247887BB47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D3A37BF-0577-43DC-A64D-2A4617F3B1B6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4.xml><?xml version="1.0" encoding="utf-8"?>
<ds:datastoreItem xmlns:ds="http://schemas.openxmlformats.org/officeDocument/2006/customXml" ds:itemID="{D06A9418-366F-44CB-BCFF-26FA0631A4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13287</TotalTime>
  <Words>672</Words>
  <Application>Microsoft Office PowerPoint</Application>
  <PresentationFormat>On-screen Show (4:3)</PresentationFormat>
  <Paragraphs>94</Paragraphs>
  <Slides>12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Design</vt:lpstr>
      <vt:lpstr>Writing Code to interact with Enterprise Search</vt:lpstr>
      <vt:lpstr>Corey Roth</vt:lpstr>
      <vt:lpstr>What is Enterprise Search?</vt:lpstr>
      <vt:lpstr>Interacting with Search</vt:lpstr>
      <vt:lpstr>Keyword Query Syntax</vt:lpstr>
      <vt:lpstr>URL Syntax</vt:lpstr>
      <vt:lpstr>KeywordQuery Class</vt:lpstr>
      <vt:lpstr>Full Text SQL Syntax</vt:lpstr>
      <vt:lpstr>Web Services</vt:lpstr>
      <vt:lpstr>Query Request Schema</vt:lpstr>
      <vt:lpstr>RSS</vt:lpstr>
      <vt:lpstr>Questions?</vt:lpstr>
    </vt:vector>
  </TitlesOfParts>
  <Company>sbti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Writing Code to Interact with Enterprise Search</dc:title>
  <dc:creator>Corey Roth</dc:creator>
  <cp:keywords>SharePoint;MOSS;Enterprise Search</cp:keywords>
  <cp:lastModifiedBy>croth</cp:lastModifiedBy>
  <cp:revision>876</cp:revision>
  <dcterms:created xsi:type="dcterms:W3CDTF">2006-06-06T16:14:40Z</dcterms:created>
  <dcterms:modified xsi:type="dcterms:W3CDTF">2009-07-07T20:56:17Z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0x010100B1B29D986CD1A24FB9CA440BB1D90FDF</vt:lpwstr>
  </property>
  <property fmtid="{D5CDD505-2E9C-101B-9397-08002B2CF9AE}" pid="3" name="ContentType">
    <vt:lpwstr>Document</vt:lpwstr>
  </property>
</Properties>
</file>